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71" r:id="rId12"/>
    <p:sldId id="267" r:id="rId13"/>
    <p:sldId id="268" r:id="rId14"/>
    <p:sldId id="274" r:id="rId15"/>
    <p:sldId id="269" r:id="rId16"/>
    <p:sldId id="273" r:id="rId17"/>
    <p:sldId id="272" r:id="rId18"/>
    <p:sldId id="275" r:id="rId19"/>
  </p:sldIdLst>
  <p:sldSz cx="6858000" cy="9144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5556" autoAdjust="0"/>
  </p:normalViewPr>
  <p:slideViewPr>
    <p:cSldViewPr>
      <p:cViewPr>
        <p:scale>
          <a:sx n="66" d="100"/>
          <a:sy n="66" d="100"/>
        </p:scale>
        <p:origin x="-1884" y="390"/>
      </p:cViewPr>
      <p:guideLst>
        <p:guide orient="horz" pos="2880"/>
        <p:guide pos="2160"/>
      </p:guideLst>
    </p:cSldViewPr>
  </p:slideViewPr>
  <p:notesTextViewPr>
    <p:cViewPr>
      <p:scale>
        <a:sx n="100" d="100"/>
        <a:sy n="100" d="100"/>
      </p:scale>
      <p:origin x="18"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10A4A-6742-4AF5-BD78-0EA60C0B7555}" type="datetimeFigureOut">
              <a:rPr lang="el-GR" smtClean="0"/>
              <a:pPr/>
              <a:t>15/4/2016</a:t>
            </a:fld>
            <a:endParaRPr lang="el-GR"/>
          </a:p>
        </p:txBody>
      </p:sp>
      <p:sp>
        <p:nvSpPr>
          <p:cNvPr id="4" name="3 - Θέση εικόνας διαφάνειας"/>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DDCA5-7D10-423D-917C-EFC8CB87CEC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t>Instructions</a:t>
            </a:r>
            <a:endParaRPr lang="el-GR" b="1"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Dear educator</a:t>
            </a:r>
            <a:endParaRPr lang="el-GR"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Each slide has instructions</a:t>
            </a:r>
            <a:r>
              <a:rPr lang="en-US" baseline="0" dirty="0" smtClean="0"/>
              <a:t> in the form of text. </a:t>
            </a:r>
            <a:r>
              <a:rPr lang="en-US" dirty="0" smtClean="0"/>
              <a:t>Alternatively,</a:t>
            </a:r>
            <a:r>
              <a:rPr lang="en-US" baseline="0" dirty="0" smtClean="0"/>
              <a:t> you can find the same text if you print the PDF file, here: http://sportlifesaving.blogspot.gr/p/blog-page_4.html</a:t>
            </a:r>
            <a:endParaRPr lang="el-GR"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Rehearse</a:t>
            </a:r>
            <a:r>
              <a:rPr lang="en-US" sz="1200" b="0" kern="1200" baseline="0" dirty="0" smtClean="0">
                <a:solidFill>
                  <a:schemeClr val="tx1"/>
                </a:solidFill>
                <a:latin typeface="+mn-lt"/>
                <a:ea typeface="+mn-ea"/>
                <a:cs typeface="+mn-cs"/>
              </a:rPr>
              <a:t> to ensure that you can dedicate enough time for each slide, so you can narrate the whole story as well as have time for the educational games. </a:t>
            </a:r>
            <a:endParaRPr lang="el-GR"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latin typeface="+mn-lt"/>
                <a:ea typeface="+mn-ea"/>
                <a:cs typeface="+mn-cs"/>
              </a:rPr>
              <a:t>The presentation contains only 4 of the many games that the fairy tale contains. If you have spear time, you can use the rest games that are </a:t>
            </a:r>
            <a:r>
              <a:rPr lang="en-US" sz="1200" b="0" kern="1200" baseline="0" dirty="0" err="1" smtClean="0">
                <a:solidFill>
                  <a:schemeClr val="tx1"/>
                </a:solidFill>
                <a:latin typeface="+mn-lt"/>
                <a:ea typeface="+mn-ea"/>
                <a:cs typeface="+mn-cs"/>
              </a:rPr>
              <a:t>icluded</a:t>
            </a:r>
            <a:r>
              <a:rPr lang="en-US" sz="1200" b="0" kern="1200" baseline="0" dirty="0" smtClean="0">
                <a:solidFill>
                  <a:schemeClr val="tx1"/>
                </a:solidFill>
                <a:latin typeface="+mn-lt"/>
                <a:ea typeface="+mn-ea"/>
                <a:cs typeface="+mn-cs"/>
              </a:rPr>
              <a:t> in the PDF file of the fairy tale</a:t>
            </a:r>
            <a:r>
              <a:rPr lang="el-GR" sz="1200" b="0" kern="1200" baseline="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l-GR" sz="1200" b="0" kern="1200" baseline="0" dirty="0" smtClean="0">
                <a:solidFill>
                  <a:schemeClr val="tx1"/>
                </a:solidFill>
                <a:latin typeface="+mn-lt"/>
                <a:ea typeface="+mn-ea"/>
                <a:cs typeface="+mn-cs"/>
              </a:rPr>
              <a:t> </a:t>
            </a:r>
            <a:endParaRPr lang="el-GR" sz="1200" b="0" kern="1200" dirty="0" smtClean="0">
              <a:solidFill>
                <a:schemeClr val="tx1"/>
              </a:solidFill>
              <a:latin typeface="+mn-lt"/>
              <a:ea typeface="+mn-ea"/>
              <a:cs typeface="+mn-cs"/>
            </a:endParaRPr>
          </a:p>
          <a:p>
            <a:endParaRPr lang="el-GR" dirty="0" smtClean="0"/>
          </a:p>
          <a:p>
            <a:r>
              <a:rPr lang="en-US" dirty="0" smtClean="0"/>
              <a:t>Respectfully</a:t>
            </a:r>
            <a:endParaRPr lang="el-GR" dirty="0" smtClean="0"/>
          </a:p>
          <a:p>
            <a:r>
              <a:rPr lang="en-US" dirty="0" smtClean="0"/>
              <a:t>Stathis Avramidis</a:t>
            </a:r>
            <a:r>
              <a:rPr lang="el-GR" baseline="0" dirty="0" smtClean="0"/>
              <a:t>, </a:t>
            </a:r>
            <a:r>
              <a:rPr lang="en-US" baseline="0" dirty="0" smtClean="0"/>
              <a:t>PhD</a:t>
            </a:r>
            <a:endParaRPr lang="el-GR" baseline="0" dirty="0" smtClean="0"/>
          </a:p>
          <a:p>
            <a:r>
              <a:rPr lang="en-US" baseline="0" dirty="0" smtClean="0"/>
              <a:t>elagreece@gmail.com </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took him by the hand and they reached a place with many children. They were welcomed by a blond good looking woman, which was playing with a child. Dear’s face glowed with happiness. He remembered </a:t>
            </a:r>
            <a:r>
              <a:rPr lang="en-US" sz="1200" kern="1200" dirty="0" err="1" smtClean="0">
                <a:solidFill>
                  <a:schemeClr val="tx1"/>
                </a:solidFill>
                <a:latin typeface="+mn-lt"/>
                <a:ea typeface="+mn-ea"/>
                <a:cs typeface="+mn-cs"/>
              </a:rPr>
              <a:t>Frienda</a:t>
            </a:r>
            <a:r>
              <a:rPr lang="en-US" sz="1200" kern="1200" dirty="0" smtClean="0">
                <a:solidFill>
                  <a:schemeClr val="tx1"/>
                </a:solidFill>
                <a:latin typeface="+mn-lt"/>
                <a:ea typeface="+mn-ea"/>
                <a:cs typeface="+mn-cs"/>
              </a:rPr>
              <a:t> which had said that the universe challenges us with something bad before we have something good…</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present you a new member of our team”, </a:t>
            </a:r>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said.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your name?” the good looking woman </a:t>
            </a:r>
            <a:r>
              <a:rPr lang="en-GB" sz="1200" kern="1200" dirty="0" smtClean="0">
                <a:solidFill>
                  <a:schemeClr val="tx1"/>
                </a:solidFill>
                <a:latin typeface="+mn-lt"/>
                <a:ea typeface="+mn-ea"/>
                <a:cs typeface="+mn-cs"/>
              </a:rPr>
              <a:t>asked</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I am a child. Give me a chance”, he answered.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“My name is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Smiley</a:t>
            </a:r>
            <a:r>
              <a:rPr lang="en-US" sz="1200"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“Will I have love and learning here?”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 course you will. Here we give only love and learning to ALL children”, she told him.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Choosy</a:t>
            </a:r>
            <a:r>
              <a:rPr lang="en-US" sz="1200" kern="1200" dirty="0" smtClean="0">
                <a:solidFill>
                  <a:schemeClr val="tx1"/>
                </a:solidFill>
                <a:latin typeface="+mn-lt"/>
                <a:ea typeface="+mn-ea"/>
                <a:cs typeface="+mn-cs"/>
              </a:rPr>
              <a:t>. We can be friends! Let’s go and play”, answered the child who was gasping for air after running around. He grabbed his hand and took him to the other children.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was so excited from the kindness of his new friends. He had succeeded his goal. He was a member of a team. </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Early one morning as the sun was rising it cast its reflection on Dear. He noticed that his shadow was large. "Look how big I am", he said happily. Smiley who was sitting next to him smiled without talking. At midday on the beach the sun had risen over the heads and now the shadows seemed smaller in the sand. "Look how small I have become", he said. Smiley looked at him and replied: "In life, people will tell you that you are short or tall. This happens because the circumstances make us look more or less important. </a:t>
            </a:r>
            <a:r>
              <a:rPr lang="en-US" sz="1200" b="1" kern="1200" dirty="0" smtClean="0">
                <a:solidFill>
                  <a:schemeClr val="tx1"/>
                </a:solidFill>
                <a:latin typeface="+mn-lt"/>
                <a:ea typeface="+mn-ea"/>
                <a:cs typeface="+mn-cs"/>
              </a:rPr>
              <a:t>But only YOU must realize what your actual height is!</a:t>
            </a:r>
            <a:r>
              <a:rPr lang="en-US" sz="1200" kern="1200" dirty="0" smtClean="0">
                <a:solidFill>
                  <a:schemeClr val="tx1"/>
                </a:solidFill>
                <a:latin typeface="+mn-lt"/>
                <a:ea typeface="+mn-ea"/>
                <a:cs typeface="+mn-cs"/>
              </a:rPr>
              <a:t>" Dear thought that this has happened to him many times. "What do I do when they say I am something that in reality I am not?" "You ask yourself firstly, </a:t>
            </a:r>
            <a:r>
              <a:rPr lang="en-US" sz="1200" b="1" kern="1200" dirty="0" smtClean="0">
                <a:solidFill>
                  <a:schemeClr val="tx1"/>
                </a:solidFill>
                <a:latin typeface="+mn-lt"/>
                <a:ea typeface="+mn-ea"/>
                <a:cs typeface="+mn-cs"/>
              </a:rPr>
              <a:t>what am I going to do about it?</a:t>
            </a:r>
            <a:r>
              <a:rPr lang="en-US" sz="1200" kern="1200" dirty="0" smtClean="0">
                <a:solidFill>
                  <a:schemeClr val="tx1"/>
                </a:solidFill>
                <a:latin typeface="+mn-lt"/>
                <a:ea typeface="+mn-ea"/>
                <a:cs typeface="+mn-cs"/>
              </a:rPr>
              <a:t> And then try to do your best", replied </a:t>
            </a:r>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who had received the same advice not so long ago from his friend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Dorothy</a:t>
            </a:r>
            <a:r>
              <a:rPr lang="en-US" sz="1200" kern="1200" dirty="0" smtClean="0">
                <a:solidFill>
                  <a:schemeClr val="tx1"/>
                </a:solidFill>
                <a:latin typeface="+mn-lt"/>
                <a:ea typeface="+mn-ea"/>
                <a:cs typeface="+mn-cs"/>
              </a:rPr>
              <a:t> (*Dorothy, a.k.a. Dorothea in Greek, means a "gift from God"). </a:t>
            </a:r>
            <a:r>
              <a:rPr lang="en-US" sz="1200" b="1" kern="1200" dirty="0" smtClean="0">
                <a:solidFill>
                  <a:schemeClr val="tx1"/>
                </a:solidFill>
                <a:latin typeface="+mn-lt"/>
                <a:ea typeface="+mn-ea"/>
                <a:cs typeface="+mn-cs"/>
              </a:rPr>
              <a:t>Questions</a:t>
            </a:r>
            <a:r>
              <a:rPr lang="en-US" sz="1200" kern="1200" dirty="0" smtClean="0">
                <a:solidFill>
                  <a:schemeClr val="tx1"/>
                </a:solidFill>
                <a:latin typeface="+mn-lt"/>
                <a:ea typeface="+mn-ea"/>
                <a:cs typeface="+mn-cs"/>
              </a:rPr>
              <a:t>: (1) Draw an image putting yourself in the place of Dear. (2) What made an impression on you with Dear, Smiley and </a:t>
            </a:r>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(3) Have you ever been told that you were something or had done something without it actually happening? If so, how did you react?</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some time, when the television series had finished playing, </a:t>
            </a:r>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asked from Dear to be the one that would present the new name of the children’s camp. Smiley gave him a sign that this was the time.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was so happy and pulled the sheet away. The name of the team was revealed: “</a:t>
            </a:r>
            <a:r>
              <a:rPr lang="en-US" sz="1200" b="1" kern="1200" dirty="0" smtClean="0">
                <a:solidFill>
                  <a:schemeClr val="tx1"/>
                </a:solidFill>
                <a:latin typeface="+mn-lt"/>
                <a:ea typeface="+mn-ea"/>
                <a:cs typeface="+mn-cs"/>
              </a:rPr>
              <a:t>A Chance for Children</a:t>
            </a:r>
            <a:r>
              <a:rPr lang="en-US" sz="1200" kern="1200" dirty="0" smtClean="0">
                <a:solidFill>
                  <a:schemeClr val="tx1"/>
                </a:solidFill>
                <a:latin typeface="+mn-lt"/>
                <a:ea typeface="+mn-ea"/>
                <a:cs typeface="+mn-cs"/>
              </a:rPr>
              <a:t>”. Five children were holding their hands as a symbol. Everyone started clapping. Dear presumed that this name came from his phrase “I am a child. Give me a chance”. He felt so proud of himself. However, he never expressed it, because he remembered how selfish all the children that he met looked like, when they showed their false pride. His reward was the smile on the children’s faces after they saw the new name.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all walked into the building. Dear went in last and closed the door. He was very happy because, closing the door of the fairy tale, he knew that he was opening a door… to reality. And they lived long and happily together. They still are!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End</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a:t>
            </a:r>
            <a:r>
              <a:rPr lang="en-US" sz="1200" kern="1200" dirty="0" err="1" smtClean="0">
                <a:solidFill>
                  <a:schemeClr val="tx1"/>
                </a:solidFill>
                <a:latin typeface="+mn-lt"/>
                <a:ea typeface="+mn-ea"/>
                <a:cs typeface="+mn-cs"/>
              </a:rPr>
              <a:t>nce</a:t>
            </a:r>
            <a:r>
              <a:rPr lang="en-US" sz="1200" kern="1200" dirty="0" smtClean="0">
                <a:solidFill>
                  <a:schemeClr val="tx1"/>
                </a:solidFill>
                <a:latin typeface="+mn-lt"/>
                <a:ea typeface="+mn-ea"/>
                <a:cs typeface="+mn-cs"/>
              </a:rPr>
              <a:t> upon a time there was a poor family who had a young son, named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Dear</a:t>
            </a:r>
            <a:r>
              <a:rPr lang="en-US" sz="1200" kern="1200" dirty="0" smtClean="0">
                <a:solidFill>
                  <a:schemeClr val="tx1"/>
                </a:solidFill>
                <a:latin typeface="+mn-lt"/>
                <a:ea typeface="+mn-ea"/>
                <a:cs typeface="+mn-cs"/>
              </a:rPr>
              <a:t>. The economical crises forced them to abandon their home and to settle down in a village. After they moved, he had to leave his friends from his old neighborhood.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family went to live in a semi-demolished house on the mountain. His parents worked very hard from morning to night to survive. So he had to spend a lot of time during the day at home alone; without his parents and without his friends.</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weeks after they moved, he became really bored and feeling very lonely. One morning, before his parents left for work, he asked for permission to leave the house. His mother agreed, as long as he was very careful in whatever he was planning to do. He wore his nice clean clothes that he wore to church, and walked out to find new friends. He walked down the hill and went towards the sea. </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In down-town, the children were mean to him.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is so tiny! He does not look like us.”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“Look at this shirt! He must be rich.”</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“Then, he must give us money to be with us. Hey you, come here.”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“Please don’t hurt me”, Dear said frightened.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 you have anything to give us?”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only thing I can give you, is my friendship!”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lost his smile, when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Bully</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leader of the gang, spoke.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can we do with you? Can you lie?”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way!”</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 you hit and rob somebody?”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I can’t!”</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“See? You are not worthy! What do you want around here?”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looking for new friends. I am a child. Give me a chance.”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too good for us! Go away!” Bully answered with a loud laugh.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had difficulty holding his tears. He walked away. He didn’t want them to see him crying, even though he knew deep down it is an honor for a child to cry and not to be ashamed about it. He felt lucky that they didn’t end up hitting him.</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Walking quickly, he reached a garden of a rich house, in which he met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Little Precious</a:t>
            </a:r>
            <a:r>
              <a:rPr lang="en-US" sz="1200" kern="1200" dirty="0" smtClean="0">
                <a:solidFill>
                  <a:schemeClr val="tx1"/>
                </a:solidFill>
                <a:latin typeface="+mn-lt"/>
                <a:ea typeface="+mn-ea"/>
                <a:cs typeface="+mn-cs"/>
              </a:rPr>
              <a:t>. He smiled and thought: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“Oh she looks like a nice girl. She does not have friends, so she would like to play with me”.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“Hello there”, he said with confidence.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“Who are you? What do you want?” she answered while she was combing her wet hair.</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child. Give me a chance. Can you be my friend?”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don’t know you. There is no way we can be friends!”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having turned red he tried to explain:</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won’t be my friend, I will be lonely. Let’s play only for a little bit.”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Little Precious looked towards his dirty shoes. He felt more confident and tried to win her over.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well dressed like you. Look at me!”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such a fool, don’t try to persuade me that we look alike. We are not the same!” she answered.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 parents came out to the garden to have breakfast. She started singing to attract their attention. Dear did not say a word. He lowered his head and disappeared. It was not in his character to fight</a:t>
            </a:r>
            <a:r>
              <a:rPr lang="el-GR" sz="1200" kern="1200" dirty="0" smtClean="0">
                <a:solidFill>
                  <a:schemeClr val="tx1"/>
                </a:solidFill>
                <a:latin typeface="+mn-lt"/>
                <a:ea typeface="+mn-ea"/>
                <a:cs typeface="+mn-cs"/>
              </a:rPr>
              <a:t>. </a:t>
            </a:r>
          </a:p>
          <a:p>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a little while he reached the square. There were people walking by, who were going to work. This place reminded him his old way of life. It was so beautiful then. Everybody loved him. He had many friends.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hot mid-day sun had made him feel tired. He fell asleep on the bench and had two dreams. In the first dream, he saw that he was coming back from shopping with his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Grandpapa</a:t>
            </a:r>
            <a:r>
              <a:rPr lang="en-US" sz="1200" kern="1200" dirty="0" smtClean="0">
                <a:solidFill>
                  <a:schemeClr val="tx1"/>
                </a:solidFill>
                <a:latin typeface="+mn-lt"/>
                <a:ea typeface="+mn-ea"/>
                <a:cs typeface="+mn-cs"/>
              </a:rPr>
              <a:t>. He kissed him and said: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very poor to make you happy with something that can be bought. I will give you some advice which would be of greater value even from the most expensive gift. Always remember that the most important things in life should be love and learning.”</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rarely got presents from his parents because they were poor. He liked the advice. He wrote it on a piece of paper so he could remember it and he made it his purpose in life. </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his second dream he saw that he was playing with his friends. He really missed their company and their games in the poor neighborhood. With </a:t>
            </a:r>
            <a:r>
              <a:rPr lang="en-US" sz="1200" b="1" kern="1200" dirty="0" err="1" smtClean="0">
                <a:solidFill>
                  <a:schemeClr val="tx1"/>
                </a:solidFill>
                <a:effectLst>
                  <a:outerShdw blurRad="50800" dist="38100" algn="tr" rotWithShape="0">
                    <a:prstClr val="black">
                      <a:alpha val="40000"/>
                    </a:prstClr>
                  </a:outerShdw>
                </a:effectLst>
                <a:latin typeface="+mn-lt"/>
                <a:ea typeface="+mn-ea"/>
                <a:cs typeface="+mn-cs"/>
              </a:rPr>
              <a:t>Frienda</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had the best adventures. He would not complain when his best friend stuttered when she spoke, when she always had dirty hands, when she covered her ears when he was clapping and because she always sounded like a broken record. He had learned about unconditional loving. They spent a lot of hours dreaming about the future.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day before he moved to his new house, they went for their last walk to the beach. They were both very sad that they may not see each other again. To make him feel better, she shared a phrase from a book she had read: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always a reason for whatever happens, which often we discover later. In life we are tested with something negative at first, before the positive comes along. So don’t be upset.”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felt better from what she said and let her hug him for the last time. </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 short time later Dear got up in a bad mood. He wanted to be in a team and to find friends to be able to apply his </a:t>
            </a:r>
            <a:r>
              <a:rPr lang="en-US" sz="1200" kern="1200" dirty="0" err="1" smtClean="0">
                <a:solidFill>
                  <a:schemeClr val="tx1"/>
                </a:solidFill>
                <a:latin typeface="+mn-lt"/>
                <a:ea typeface="+mn-ea"/>
                <a:cs typeface="+mn-cs"/>
              </a:rPr>
              <a:t>Grandpapa’s</a:t>
            </a:r>
            <a:r>
              <a:rPr lang="en-US" sz="1200" kern="1200" dirty="0" smtClean="0">
                <a:solidFill>
                  <a:schemeClr val="tx1"/>
                </a:solidFill>
                <a:latin typeface="+mn-lt"/>
                <a:ea typeface="+mn-ea"/>
                <a:cs typeface="+mn-cs"/>
              </a:rPr>
              <a:t> advice.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“Oh Gosh, nobody asked me to be their friend today”, he thought.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walked to the beach. Some children were happily making a castle on the sand.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is your name?” </a:t>
            </a:r>
            <a:r>
              <a:rPr lang="en-US" sz="1200" b="1" kern="1200" dirty="0" smtClean="0">
                <a:solidFill>
                  <a:schemeClr val="tx1"/>
                </a:solidFill>
                <a:effectLst>
                  <a:outerShdw blurRad="50800" dist="38100" algn="tr" rotWithShape="0">
                    <a:prstClr val="black">
                      <a:alpha val="40000"/>
                    </a:prstClr>
                  </a:outerShdw>
                </a:effectLst>
                <a:latin typeface="+mn-lt"/>
                <a:ea typeface="+mn-ea"/>
                <a:cs typeface="+mn-cs"/>
              </a:rPr>
              <a:t>Jealous</a:t>
            </a:r>
            <a:r>
              <a:rPr lang="en-US" sz="1200" kern="1200" dirty="0" smtClean="0">
                <a:solidFill>
                  <a:schemeClr val="tx1"/>
                </a:solidFill>
                <a:latin typeface="+mn-lt"/>
                <a:ea typeface="+mn-ea"/>
                <a:cs typeface="+mn-cs"/>
              </a:rPr>
              <a:t> asked, a boy who lived at the beach.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is my name. I am so tired.”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“Did you come from the mountain?”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a child. Give me a chance. Do you want to be friends?”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“Look. First we will compete in swimming and then we can become friends.”</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“OK”, he agreed and took his clothes off.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two, THREE!” Jealous counted loudly.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dove in the water and started swimming. Dear swum faster and finished first. When they got out of the water, he walked towards Jealous who lost. Jealous turned his back because he was angry.</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always win in a race. The child of the mountain beat me! I won’t tolerate it!” he thought.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Dear didn’t worry at all. “He loses. I win. I would have shared with him a thousand wonderful things about the mountain. Now he is never going to find out. I am going to discover everything about his beach.” </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 the children returned home fooling around with each other. Dear found a cave at the beach and he sat there on his own. He was determined to stay there for a few more hours with the hope that he would find a friend before he went home. He could see from a distance the fishermen and their boats. He had decided to stay there a few more hours in the hope that he would find a friend before he walked back home.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few hours later, he started to worry that his life would be boring at the village because he wouldn’t have friends to share love and learning. From a distance he saw a fish boat in which the fishermen were singing. He thought that if he swam there, maybe they would accept him in their group.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 began swimming on his own. Before he knew it, he was caught in a very strong current and he became exhausted. He started drowning. At the same time, at another area of the beach, a crew team was filming a television series. The director, who was known with the nick-name </a:t>
            </a:r>
            <a:r>
              <a:rPr lang="en-US" sz="1200" b="1" kern="1200" dirty="0" err="1" smtClean="0">
                <a:solidFill>
                  <a:schemeClr val="tx1"/>
                </a:solidFill>
                <a:effectLst>
                  <a:outerShdw blurRad="50800" dist="38100" algn="tr" rotWithShape="0">
                    <a:prstClr val="black">
                      <a:alpha val="40000"/>
                    </a:prstClr>
                  </a:outerShdw>
                </a:effectLst>
                <a:latin typeface="+mn-lt"/>
                <a:ea typeface="+mn-ea"/>
                <a:cs typeface="+mn-cs"/>
              </a:rPr>
              <a:t>Savey</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froze. He realized that the young boy was in great danger and swam very quickly to save him. As you can see, he was a lifeguard.</a:t>
            </a: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“Everybody move away. The child urgently needs help”, </a:t>
            </a:r>
            <a:r>
              <a:rPr lang="en-US" sz="1200" b="1" kern="1200" dirty="0" err="1" smtClean="0">
                <a:solidFill>
                  <a:schemeClr val="tx1"/>
                </a:solidFill>
                <a:effectLst>
                  <a:outerShdw blurRad="50800" dist="38100" algn="tr" rotWithShape="0">
                    <a:prstClr val="black">
                      <a:alpha val="40000"/>
                    </a:prstClr>
                  </a:outerShdw>
                </a:effectLst>
                <a:latin typeface="+mn-lt"/>
                <a:ea typeface="+mn-ea"/>
                <a:cs typeface="+mn-cs"/>
              </a:rPr>
              <a:t>Savey</a:t>
            </a:r>
            <a:r>
              <a:rPr lang="en-US" sz="1200" kern="1200" dirty="0" smtClean="0">
                <a:solidFill>
                  <a:schemeClr val="tx1"/>
                </a:solidFill>
                <a:latin typeface="+mn-lt"/>
                <a:ea typeface="+mn-ea"/>
                <a:cs typeface="+mn-cs"/>
              </a:rPr>
              <a:t> shouted as he was carrying him out of the water unconscious.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Immediately everyone from the film crew and the actors did what he said. They were speechless. They were anxious to see whether the child would survive. They trusted his abilities because, apart from being a director, he had forty years of experience as a lifeguard. </a:t>
            </a:r>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gave him the “kiss of life”. After the initial attempts, he brought him back to life.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“Why did you swim alone? It is dangerous to swim in a sea with currents and no lifejacket”, he said.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have no friends. No one wants me. I am a child and nobody gives me a chance”, Dear replied and started crying.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Savey</a:t>
            </a:r>
            <a:r>
              <a:rPr lang="en-US" sz="1200" kern="1200" dirty="0" smtClean="0">
                <a:solidFill>
                  <a:schemeClr val="tx1"/>
                </a:solidFill>
                <a:latin typeface="+mn-lt"/>
                <a:ea typeface="+mn-ea"/>
                <a:cs typeface="+mn-cs"/>
              </a:rPr>
              <a:t> was touched from what the child said.</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“Don’t worry. Do you want to come to my Camp? You will like it very much”, he suggested.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“Yes. Thank you very much”, Dear answered without knowing what he would come across.</a:t>
            </a:r>
            <a:endParaRPr lang="el-GR"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14350" y="2840568"/>
            <a:ext cx="5829300" cy="1960033"/>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972050" y="366185"/>
            <a:ext cx="1543050" cy="780203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0" y="366185"/>
            <a:ext cx="4514850" cy="780203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41735" y="5875867"/>
            <a:ext cx="5829300" cy="1816100"/>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4067"/>
            <a:ext cx="2256235" cy="154940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44216" y="6400800"/>
            <a:ext cx="4114800" cy="755651"/>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15/4/2016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A2037A-44A0-47D1-BFA2-3BD77B589506}" type="datetimeFigureOut">
              <a:rPr lang="el-GR" smtClean="0"/>
              <a:pPr/>
              <a:t>15/4/2016</a:t>
            </a:fld>
            <a:endParaRPr lang="el-GR"/>
          </a:p>
        </p:txBody>
      </p:sp>
      <p:sp>
        <p:nvSpPr>
          <p:cNvPr id="5" name="4 - Θέση υποσέλιδου"/>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A878F38-CFA5-4B6F-AC0F-0715DE571B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Pictures\1 σκίτσα βιβλίων\15 Αγαπητός σκίτσα\2 Αγαπητός Έγχρωμα\Αγαπητός Εξώφυλλο.jpg"/>
          <p:cNvPicPr>
            <a:picLocks noChangeAspect="1" noChangeArrowheads="1"/>
          </p:cNvPicPr>
          <p:nvPr/>
        </p:nvPicPr>
        <p:blipFill>
          <a:blip r:embed="rId3" cstate="print"/>
          <a:srcRect l="3125" t="2343" r="3125" b="3125"/>
          <a:stretch>
            <a:fillRect/>
          </a:stretch>
        </p:blipFill>
        <p:spPr bwMode="auto">
          <a:xfrm>
            <a:off x="0" y="0"/>
            <a:ext cx="6858000" cy="9144000"/>
          </a:xfrm>
          <a:prstGeom prst="rect">
            <a:avLst/>
          </a:prstGeom>
          <a:noFill/>
        </p:spPr>
      </p:pic>
      <p:sp>
        <p:nvSpPr>
          <p:cNvPr id="5" name="1 - Τίτλος"/>
          <p:cNvSpPr txBox="1">
            <a:spLocks/>
          </p:cNvSpPr>
          <p:nvPr/>
        </p:nvSpPr>
        <p:spPr>
          <a:xfrm>
            <a:off x="500042" y="285720"/>
            <a:ext cx="5829300" cy="19600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Stathis Avramidis</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0" i="0" u="none" strike="noStrike" kern="1200" cap="none" spc="0" normalizeH="0" baseline="0" noProof="0" dirty="0" smtClean="0">
                <a:ln>
                  <a:noFill/>
                </a:ln>
                <a:solidFill>
                  <a:schemeClr val="tx1"/>
                </a:solidFill>
                <a:effectLst/>
                <a:uLnTx/>
                <a:uFillTx/>
                <a:latin typeface="+mj-lt"/>
                <a:ea typeface="+mj-ea"/>
                <a:cs typeface="+mj-cs"/>
              </a:rPr>
              <a:t>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tx1"/>
                </a:solidFill>
                <a:effectLst/>
                <a:uLnTx/>
                <a:uFillTx/>
                <a:latin typeface="+mj-lt"/>
                <a:ea typeface="+mj-ea"/>
                <a:cs typeface="+mj-cs"/>
              </a:rPr>
              <a:t>Illustration</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1" i="0" u="none" strike="noStrike" kern="1200" cap="none" spc="0" normalizeH="0" baseline="0" noProof="0" dirty="0" smtClean="0">
                <a:ln>
                  <a:noFill/>
                </a:ln>
                <a:solidFill>
                  <a:schemeClr val="tx1"/>
                </a:solidFill>
                <a:effectLst/>
                <a:uLnTx/>
                <a:uFillTx/>
                <a:latin typeface="+mj-lt"/>
                <a:ea typeface="+mj-ea"/>
                <a:cs typeface="+mj-cs"/>
              </a:rPr>
              <a:t>Nikos </a:t>
            </a:r>
            <a:r>
              <a:rPr kumimoji="0" lang="en-US" sz="1800" b="1" i="0" u="none" strike="noStrike" kern="1200" cap="none" spc="0" normalizeH="0" baseline="0" noProof="0" dirty="0" err="1" smtClean="0">
                <a:ln>
                  <a:noFill/>
                </a:ln>
                <a:solidFill>
                  <a:schemeClr val="tx1"/>
                </a:solidFill>
                <a:effectLst/>
                <a:uLnTx/>
                <a:uFillTx/>
                <a:latin typeface="+mj-lt"/>
                <a:ea typeface="+mj-ea"/>
                <a:cs typeface="+mj-cs"/>
              </a:rPr>
              <a:t>Kouremenos</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1" i="0" u="none" strike="noStrike" kern="1200" cap="none" spc="0" normalizeH="0" baseline="0" noProof="0" dirty="0" smtClean="0">
                <a:ln>
                  <a:noFill/>
                </a:ln>
                <a:solidFill>
                  <a:schemeClr val="tx1"/>
                </a:solidFill>
                <a:effectLst/>
                <a:uLnTx/>
                <a:uFillTx/>
                <a:latin typeface="+mj-lt"/>
                <a:ea typeface="+mj-ea"/>
                <a:cs typeface="+mj-cs"/>
              </a:rPr>
              <a:t> </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A Chance for Children</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endParaRPr kumimoji="0" lang="el-GR"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2 - Υπότιτλος"/>
          <p:cNvSpPr txBox="1">
            <a:spLocks/>
          </p:cNvSpPr>
          <p:nvPr/>
        </p:nvSpPr>
        <p:spPr>
          <a:xfrm>
            <a:off x="0" y="7523188"/>
            <a:ext cx="6858000" cy="40639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 </a:t>
            </a:r>
            <a:r>
              <a:rPr lang="el-GR" sz="1400" b="1" dirty="0" smtClean="0"/>
              <a:t>Αρωγή-Στήριξη</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8"/>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8" name="17 - TextBox"/>
          <p:cNvSpPr txBox="1"/>
          <p:nvPr/>
        </p:nvSpPr>
        <p:spPr>
          <a:xfrm rot="21025334">
            <a:off x="3660509" y="2696347"/>
            <a:ext cx="489942" cy="307777"/>
          </a:xfrm>
          <a:prstGeom prst="rect">
            <a:avLst/>
          </a:prstGeom>
          <a:noFill/>
        </p:spPr>
        <p:txBody>
          <a:bodyPr wrap="none" rtlCol="0">
            <a:spAutoFit/>
          </a:bodyPr>
          <a:lstStyle/>
          <a:p>
            <a:r>
              <a:rPr lang="en-US" sz="1400" dirty="0" smtClean="0">
                <a:cs typeface="Andalus" pitchFamily="18" charset="-78"/>
              </a:rPr>
              <a:t>love</a:t>
            </a:r>
            <a:endParaRPr lang="el-GR" sz="1400" dirty="0">
              <a:cs typeface="Andalus" pitchFamily="18" charset="-78"/>
            </a:endParaRPr>
          </a:p>
        </p:txBody>
      </p:sp>
      <p:sp>
        <p:nvSpPr>
          <p:cNvPr id="19" name="18 - TextBox"/>
          <p:cNvSpPr txBox="1"/>
          <p:nvPr/>
        </p:nvSpPr>
        <p:spPr>
          <a:xfrm rot="21025334">
            <a:off x="3430877" y="3379569"/>
            <a:ext cx="1270732" cy="307777"/>
          </a:xfrm>
          <a:prstGeom prst="rect">
            <a:avLst/>
          </a:prstGeom>
          <a:noFill/>
        </p:spPr>
        <p:txBody>
          <a:bodyPr wrap="none" rtlCol="0">
            <a:spAutoFit/>
          </a:bodyPr>
          <a:lstStyle/>
          <a:p>
            <a:r>
              <a:rPr lang="en-US" sz="1400" dirty="0" smtClean="0">
                <a:cs typeface="Andalus" pitchFamily="18" charset="-78"/>
              </a:rPr>
              <a:t>empowerment</a:t>
            </a:r>
            <a:endParaRPr lang="el-GR" sz="1400" dirty="0">
              <a:cs typeface="Andalus" pitchFamily="18" charset="-78"/>
            </a:endParaRPr>
          </a:p>
        </p:txBody>
      </p:sp>
      <p:sp>
        <p:nvSpPr>
          <p:cNvPr id="20" name="19 - TextBox"/>
          <p:cNvSpPr txBox="1"/>
          <p:nvPr/>
        </p:nvSpPr>
        <p:spPr>
          <a:xfrm rot="811393">
            <a:off x="3593065" y="3086181"/>
            <a:ext cx="780983" cy="307777"/>
          </a:xfrm>
          <a:prstGeom prst="rect">
            <a:avLst/>
          </a:prstGeom>
          <a:noFill/>
        </p:spPr>
        <p:txBody>
          <a:bodyPr wrap="none" rtlCol="0">
            <a:spAutoFit/>
          </a:bodyPr>
          <a:lstStyle/>
          <a:p>
            <a:r>
              <a:rPr lang="en-US" sz="1400" dirty="0" smtClean="0">
                <a:cs typeface="Andalus" pitchFamily="18" charset="-78"/>
              </a:rPr>
              <a:t>learning</a:t>
            </a:r>
            <a:endParaRPr lang="el-GR" sz="1400" dirty="0">
              <a:cs typeface="Andalus" pitchFamily="18" charset="-78"/>
            </a:endParaRPr>
          </a:p>
        </p:txBody>
      </p:sp>
      <p:sp>
        <p:nvSpPr>
          <p:cNvPr id="21" name="20 - TextBox"/>
          <p:cNvSpPr txBox="1"/>
          <p:nvPr/>
        </p:nvSpPr>
        <p:spPr>
          <a:xfrm rot="21025334">
            <a:off x="3647160" y="3829850"/>
            <a:ext cx="622222" cy="307777"/>
          </a:xfrm>
          <a:prstGeom prst="rect">
            <a:avLst/>
          </a:prstGeom>
          <a:noFill/>
        </p:spPr>
        <p:txBody>
          <a:bodyPr wrap="none" rtlCol="0">
            <a:spAutoFit/>
          </a:bodyPr>
          <a:lstStyle/>
          <a:p>
            <a:r>
              <a:rPr lang="en-US" sz="1400" dirty="0" smtClean="0">
                <a:cs typeface="Andalus" pitchFamily="18" charset="-78"/>
              </a:rPr>
              <a:t>safety</a:t>
            </a:r>
            <a:endParaRPr lang="el-GR" sz="1400" dirty="0">
              <a:cs typeface="Andalus" pitchFamily="18" charset="-78"/>
            </a:endParaRPr>
          </a:p>
        </p:txBody>
      </p:sp>
      <p:sp>
        <p:nvSpPr>
          <p:cNvPr id="22" name="21 - TextBox"/>
          <p:cNvSpPr txBox="1"/>
          <p:nvPr/>
        </p:nvSpPr>
        <p:spPr>
          <a:xfrm>
            <a:off x="2701645" y="3071802"/>
            <a:ext cx="784125" cy="307777"/>
          </a:xfrm>
          <a:prstGeom prst="rect">
            <a:avLst/>
          </a:prstGeom>
          <a:noFill/>
        </p:spPr>
        <p:txBody>
          <a:bodyPr wrap="none" rtlCol="0">
            <a:spAutoFit/>
          </a:bodyPr>
          <a:lstStyle/>
          <a:p>
            <a:r>
              <a:rPr lang="en-US" sz="1400" dirty="0" smtClean="0">
                <a:cs typeface="Andalus" pitchFamily="18" charset="-78"/>
              </a:rPr>
              <a:t>jealousy</a:t>
            </a:r>
            <a:endParaRPr lang="el-GR" sz="1400" dirty="0">
              <a:cs typeface="Andalus" pitchFamily="18" charset="-78"/>
            </a:endParaRPr>
          </a:p>
        </p:txBody>
      </p:sp>
      <p:sp>
        <p:nvSpPr>
          <p:cNvPr id="23" name="22 - TextBox"/>
          <p:cNvSpPr txBox="1"/>
          <p:nvPr/>
        </p:nvSpPr>
        <p:spPr>
          <a:xfrm>
            <a:off x="2643182" y="3401038"/>
            <a:ext cx="647934" cy="307777"/>
          </a:xfrm>
          <a:prstGeom prst="rect">
            <a:avLst/>
          </a:prstGeom>
          <a:noFill/>
        </p:spPr>
        <p:txBody>
          <a:bodyPr wrap="none" rtlCol="0">
            <a:spAutoFit/>
          </a:bodyPr>
          <a:lstStyle/>
          <a:p>
            <a:r>
              <a:rPr lang="en-US" sz="1400" dirty="0" smtClean="0">
                <a:cs typeface="Andalus" pitchFamily="18" charset="-78"/>
              </a:rPr>
              <a:t>selfish</a:t>
            </a:r>
            <a:endParaRPr lang="el-GR" sz="1400" dirty="0">
              <a:cs typeface="Andalus" pitchFamily="18" charset="-78"/>
            </a:endParaRPr>
          </a:p>
        </p:txBody>
      </p:sp>
      <p:sp>
        <p:nvSpPr>
          <p:cNvPr id="24" name="23 - TextBox"/>
          <p:cNvSpPr txBox="1"/>
          <p:nvPr/>
        </p:nvSpPr>
        <p:spPr>
          <a:xfrm rot="21025334">
            <a:off x="2609566" y="2553124"/>
            <a:ext cx="473528" cy="307777"/>
          </a:xfrm>
          <a:prstGeom prst="rect">
            <a:avLst/>
          </a:prstGeom>
          <a:noFill/>
        </p:spPr>
        <p:txBody>
          <a:bodyPr wrap="none" rtlCol="0">
            <a:spAutoFit/>
          </a:bodyPr>
          <a:lstStyle/>
          <a:p>
            <a:r>
              <a:rPr lang="en-US" sz="1400" dirty="0" smtClean="0">
                <a:cs typeface="Andalus" pitchFamily="18" charset="-78"/>
              </a:rPr>
              <a:t>fear</a:t>
            </a:r>
            <a:endParaRPr lang="el-GR" sz="1400" dirty="0">
              <a:cs typeface="Andalus" pitchFamily="18" charset="-78"/>
            </a:endParaRPr>
          </a:p>
        </p:txBody>
      </p:sp>
      <p:sp>
        <p:nvSpPr>
          <p:cNvPr id="25" name="24 - TextBox"/>
          <p:cNvSpPr txBox="1"/>
          <p:nvPr/>
        </p:nvSpPr>
        <p:spPr>
          <a:xfrm rot="756638">
            <a:off x="2784991" y="3744978"/>
            <a:ext cx="696153" cy="307777"/>
          </a:xfrm>
          <a:prstGeom prst="rect">
            <a:avLst/>
          </a:prstGeom>
          <a:noFill/>
        </p:spPr>
        <p:txBody>
          <a:bodyPr wrap="none" rtlCol="0">
            <a:spAutoFit/>
          </a:bodyPr>
          <a:lstStyle/>
          <a:p>
            <a:r>
              <a:rPr lang="en-US" sz="1400" dirty="0" smtClean="0">
                <a:cs typeface="Andalus" pitchFamily="18" charset="-78"/>
              </a:rPr>
              <a:t>danger</a:t>
            </a:r>
            <a:endParaRPr lang="el-GR" sz="1400" dirty="0">
              <a:cs typeface="Andalus" pitchFamily="18" charset="-78"/>
            </a:endParaRPr>
          </a:p>
        </p:txBody>
      </p:sp>
      <p:pic>
        <p:nvPicPr>
          <p:cNvPr id="26" name="Picture 3" descr="167454_980"/>
          <p:cNvPicPr>
            <a:picLocks noChangeAspect="1" noChangeArrowheads="1"/>
          </p:cNvPicPr>
          <p:nvPr/>
        </p:nvPicPr>
        <p:blipFill>
          <a:blip r:embed="rId4" cstate="print">
            <a:clrChange>
              <a:clrFrom>
                <a:srgbClr val="FFFFFF"/>
              </a:clrFrom>
              <a:clrTo>
                <a:srgbClr val="FFFFFF">
                  <a:alpha val="0"/>
                </a:srgbClr>
              </a:clrTo>
            </a:clrChange>
          </a:blip>
          <a:srcRect l="22508" t="11441" r="24991" b="13120"/>
          <a:stretch>
            <a:fillRect/>
          </a:stretch>
        </p:blipFill>
        <p:spPr bwMode="auto">
          <a:xfrm rot="16870430">
            <a:off x="4847795" y="5080251"/>
            <a:ext cx="611691" cy="441069"/>
          </a:xfrm>
          <a:prstGeom prst="rect">
            <a:avLst/>
          </a:prstGeom>
          <a:noFill/>
          <a:ln w="9525">
            <a:noFill/>
            <a:miter lim="800000"/>
            <a:headEnd/>
            <a:tailEnd/>
          </a:ln>
        </p:spPr>
      </p:pic>
      <p:pic>
        <p:nvPicPr>
          <p:cNvPr id="29711" name="Picture 15" descr="IWSD-May15_logo"/>
          <p:cNvPicPr>
            <a:picLocks noChangeAspect="1" noChangeArrowheads="1"/>
          </p:cNvPicPr>
          <p:nvPr/>
        </p:nvPicPr>
        <p:blipFill>
          <a:blip r:embed="rId5">
            <a:clrChange>
              <a:clrFrom>
                <a:srgbClr val="FFFFFA"/>
              </a:clrFrom>
              <a:clrTo>
                <a:srgbClr val="FFFFFA">
                  <a:alpha val="0"/>
                </a:srgbClr>
              </a:clrTo>
            </a:clrChange>
          </a:blip>
          <a:srcRect/>
          <a:stretch>
            <a:fillRect/>
          </a:stretch>
        </p:blipFill>
        <p:spPr bwMode="auto">
          <a:xfrm>
            <a:off x="247655" y="8072462"/>
            <a:ext cx="895350" cy="457200"/>
          </a:xfrm>
          <a:prstGeom prst="rect">
            <a:avLst/>
          </a:prstGeom>
          <a:noFill/>
        </p:spPr>
      </p:pic>
      <p:pic>
        <p:nvPicPr>
          <p:cNvPr id="29710" name="Picture 14" descr="Sciacca logo"/>
          <p:cNvPicPr>
            <a:picLocks noChangeAspect="1" noChangeArrowheads="1"/>
          </p:cNvPicPr>
          <p:nvPr/>
        </p:nvPicPr>
        <p:blipFill>
          <a:blip r:embed="rId6" cstate="print"/>
          <a:srcRect/>
          <a:stretch>
            <a:fillRect/>
          </a:stretch>
        </p:blipFill>
        <p:spPr bwMode="auto">
          <a:xfrm>
            <a:off x="1685916" y="8072462"/>
            <a:ext cx="457200" cy="457200"/>
          </a:xfrm>
          <a:prstGeom prst="rect">
            <a:avLst/>
          </a:prstGeom>
          <a:noFill/>
        </p:spPr>
      </p:pic>
      <p:pic>
        <p:nvPicPr>
          <p:cNvPr id="29709" name="Εικόνα 3" descr="https://secure38.securewebsession.com/ishof.org/e-store/content/cache/skins/12Anchors/images/image-logo.png"/>
          <p:cNvPicPr>
            <a:picLocks noChangeAspect="1" noChangeArrowheads="1"/>
          </p:cNvPicPr>
          <p:nvPr/>
        </p:nvPicPr>
        <p:blipFill>
          <a:blip r:embed="rId7">
            <a:clrChange>
              <a:clrFrom>
                <a:srgbClr val="FDFDFD"/>
              </a:clrFrom>
              <a:clrTo>
                <a:srgbClr val="FDFDFD">
                  <a:alpha val="0"/>
                </a:srgbClr>
              </a:clrTo>
            </a:clrChange>
          </a:blip>
          <a:srcRect l="3780" t="16570" r="51807" b="17152"/>
          <a:stretch>
            <a:fillRect/>
          </a:stretch>
        </p:blipFill>
        <p:spPr bwMode="auto">
          <a:xfrm>
            <a:off x="2224084" y="8072462"/>
            <a:ext cx="704850" cy="457200"/>
          </a:xfrm>
          <a:prstGeom prst="rect">
            <a:avLst/>
          </a:prstGeom>
          <a:noFill/>
        </p:spPr>
      </p:pic>
      <p:pic>
        <p:nvPicPr>
          <p:cNvPr id="29708" name="Εικόνα 2" descr="1 FONDATION_CHARLENE_GB - BD.jpg"/>
          <p:cNvPicPr>
            <a:picLocks noChangeAspect="1" noChangeArrowheads="1"/>
          </p:cNvPicPr>
          <p:nvPr/>
        </p:nvPicPr>
        <p:blipFill>
          <a:blip r:embed="rId8" cstate="print"/>
          <a:srcRect/>
          <a:stretch>
            <a:fillRect/>
          </a:stretch>
        </p:blipFill>
        <p:spPr bwMode="auto">
          <a:xfrm>
            <a:off x="3062294" y="8072462"/>
            <a:ext cx="1295400" cy="457200"/>
          </a:xfrm>
          <a:prstGeom prst="rect">
            <a:avLst/>
          </a:prstGeom>
          <a:noFill/>
        </p:spPr>
      </p:pic>
      <p:pic>
        <p:nvPicPr>
          <p:cNvPr id="29707" name="Picture 11" descr="IFSTA Blue Logo (2)"/>
          <p:cNvPicPr>
            <a:picLocks noChangeAspect="1" noChangeArrowheads="1"/>
          </p:cNvPicPr>
          <p:nvPr/>
        </p:nvPicPr>
        <p:blipFill>
          <a:blip r:embed="rId9" cstate="print"/>
          <a:srcRect/>
          <a:stretch>
            <a:fillRect/>
          </a:stretch>
        </p:blipFill>
        <p:spPr bwMode="auto">
          <a:xfrm>
            <a:off x="4491048" y="8072462"/>
            <a:ext cx="438150" cy="457200"/>
          </a:xfrm>
          <a:prstGeom prst="rect">
            <a:avLst/>
          </a:prstGeom>
          <a:noFill/>
        </p:spPr>
      </p:pic>
      <p:pic>
        <p:nvPicPr>
          <p:cNvPr id="29706" name="Picture 10" descr="FONDAZIONE GIUSEPPE SCIACCA"/>
          <p:cNvPicPr>
            <a:picLocks noChangeAspect="1" noChangeArrowheads="1"/>
          </p:cNvPicPr>
          <p:nvPr/>
        </p:nvPicPr>
        <p:blipFill>
          <a:blip r:embed="rId10" cstate="print"/>
          <a:srcRect/>
          <a:stretch>
            <a:fillRect/>
          </a:stretch>
        </p:blipFill>
        <p:spPr bwMode="auto">
          <a:xfrm>
            <a:off x="5062552" y="8072462"/>
            <a:ext cx="381000" cy="457200"/>
          </a:xfrm>
          <a:prstGeom prst="rect">
            <a:avLst/>
          </a:prstGeom>
          <a:noFill/>
        </p:spPr>
      </p:pic>
      <p:pic>
        <p:nvPicPr>
          <p:cNvPr id="29705" name="Picture 9" descr="sobrasa logo transparent"/>
          <p:cNvPicPr>
            <a:picLocks noChangeAspect="1" noChangeArrowheads="1"/>
          </p:cNvPicPr>
          <p:nvPr/>
        </p:nvPicPr>
        <p:blipFill>
          <a:blip r:embed="rId11" cstate="print"/>
          <a:srcRect l="5299" t="4099" r="6714" b="5406"/>
          <a:stretch>
            <a:fillRect/>
          </a:stretch>
        </p:blipFill>
        <p:spPr bwMode="auto">
          <a:xfrm>
            <a:off x="5634056" y="8072462"/>
            <a:ext cx="371475" cy="457200"/>
          </a:xfrm>
          <a:prstGeom prst="rect">
            <a:avLst/>
          </a:prstGeom>
          <a:noFill/>
        </p:spPr>
      </p:pic>
      <p:pic>
        <p:nvPicPr>
          <p:cNvPr id="29704" name="Picture 8" descr="ΕΟΥΔΑ"/>
          <p:cNvPicPr>
            <a:picLocks noChangeAspect="1" noChangeArrowheads="1"/>
          </p:cNvPicPr>
          <p:nvPr/>
        </p:nvPicPr>
        <p:blipFill>
          <a:blip r:embed="rId12" cstate="print">
            <a:clrChange>
              <a:clrFrom>
                <a:srgbClr val="FFFFFF"/>
              </a:clrFrom>
              <a:clrTo>
                <a:srgbClr val="FFFFFF">
                  <a:alpha val="0"/>
                </a:srgbClr>
              </a:clrTo>
            </a:clrChange>
          </a:blip>
          <a:srcRect l="5995" r="5888"/>
          <a:stretch>
            <a:fillRect/>
          </a:stretch>
        </p:blipFill>
        <p:spPr bwMode="auto">
          <a:xfrm>
            <a:off x="6062684" y="8072462"/>
            <a:ext cx="438150" cy="457200"/>
          </a:xfrm>
          <a:prstGeom prst="rect">
            <a:avLst/>
          </a:prstGeom>
          <a:noFill/>
        </p:spPr>
      </p:pic>
      <p:pic>
        <p:nvPicPr>
          <p:cNvPr id="29703" name="Picture 7" descr="ΠΙΣ λογότυπο"/>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1071546" y="8072462"/>
            <a:ext cx="466725" cy="447675"/>
          </a:xfrm>
          <a:prstGeom prst="rect">
            <a:avLst/>
          </a:prstGeom>
          <a:noFill/>
        </p:spPr>
      </p:pic>
      <p:pic>
        <p:nvPicPr>
          <p:cNvPr id="29702" name="3 - Εικόνα" descr="Ελληνικός Ερυθρός Σταυρός  logo.tif"/>
          <p:cNvPicPr>
            <a:picLocks noChangeAspect="1" noChangeArrowheads="1"/>
          </p:cNvPicPr>
          <p:nvPr/>
        </p:nvPicPr>
        <p:blipFill>
          <a:blip r:embed="rId14" cstate="print">
            <a:clrChange>
              <a:clrFrom>
                <a:srgbClr val="000000"/>
              </a:clrFrom>
              <a:clrTo>
                <a:srgbClr val="000000">
                  <a:alpha val="0"/>
                </a:srgbClr>
              </a:clrTo>
            </a:clrChange>
          </a:blip>
          <a:srcRect l="2200" r="2997"/>
          <a:stretch>
            <a:fillRect/>
          </a:stretch>
        </p:blipFill>
        <p:spPr bwMode="auto">
          <a:xfrm>
            <a:off x="142852" y="8577290"/>
            <a:ext cx="1219200" cy="438150"/>
          </a:xfrm>
          <a:prstGeom prst="rect">
            <a:avLst/>
          </a:prstGeom>
          <a:noFill/>
        </p:spPr>
      </p:pic>
      <p:pic>
        <p:nvPicPr>
          <p:cNvPr id="29701" name="Picture 5" descr="ΕΣΔΥ_logo"/>
          <p:cNvPicPr>
            <a:picLocks noChangeAspect="1" noChangeArrowheads="1"/>
          </p:cNvPicPr>
          <p:nvPr/>
        </p:nvPicPr>
        <p:blipFill>
          <a:blip r:embed="rId15"/>
          <a:srcRect/>
          <a:stretch>
            <a:fillRect/>
          </a:stretch>
        </p:blipFill>
        <p:spPr bwMode="auto">
          <a:xfrm>
            <a:off x="1428736" y="8572528"/>
            <a:ext cx="866775" cy="447675"/>
          </a:xfrm>
          <a:prstGeom prst="rect">
            <a:avLst/>
          </a:prstGeom>
          <a:noFill/>
        </p:spPr>
      </p:pic>
      <p:pic>
        <p:nvPicPr>
          <p:cNvPr id="29700" name="Picture 4" descr="ΚΕΕΛΠΝΟ_GR"/>
          <p:cNvPicPr>
            <a:picLocks noChangeAspect="1" noChangeArrowheads="1"/>
          </p:cNvPicPr>
          <p:nvPr/>
        </p:nvPicPr>
        <p:blipFill>
          <a:blip r:embed="rId16"/>
          <a:srcRect l="2518" r="4713"/>
          <a:stretch>
            <a:fillRect/>
          </a:stretch>
        </p:blipFill>
        <p:spPr bwMode="auto">
          <a:xfrm>
            <a:off x="2357430" y="8572528"/>
            <a:ext cx="904875" cy="447675"/>
          </a:xfrm>
          <a:prstGeom prst="rect">
            <a:avLst/>
          </a:prstGeom>
          <a:noFill/>
        </p:spPr>
      </p:pic>
      <p:pic>
        <p:nvPicPr>
          <p:cNvPr id="29699" name="Εικόνα 5" descr="https://scontent-fra3-1.xx.fbcdn.net/hphotos-xfa1/v/t1.0-9/1376361_1383825118526322_1432925746_n.jpg?oh=af129b679ae950bb49e0686236bf187a&amp;oe=56227DA4"/>
          <p:cNvPicPr>
            <a:picLocks noChangeAspect="1" noChangeArrowheads="1"/>
          </p:cNvPicPr>
          <p:nvPr/>
        </p:nvPicPr>
        <p:blipFill>
          <a:blip r:embed="rId17"/>
          <a:srcRect l="4494" r="4214" b="7303"/>
          <a:stretch>
            <a:fillRect/>
          </a:stretch>
        </p:blipFill>
        <p:spPr bwMode="auto">
          <a:xfrm>
            <a:off x="3286124" y="8572528"/>
            <a:ext cx="495300" cy="447675"/>
          </a:xfrm>
          <a:prstGeom prst="rect">
            <a:avLst/>
          </a:prstGeom>
          <a:noFill/>
        </p:spPr>
      </p:pic>
      <p:pic>
        <p:nvPicPr>
          <p:cNvPr id="29698" name="Picture 2" descr="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857628" y="8572528"/>
            <a:ext cx="447675" cy="447675"/>
          </a:xfrm>
          <a:prstGeom prst="rect">
            <a:avLst/>
          </a:prstGeom>
          <a:noFill/>
        </p:spPr>
      </p:pic>
      <p:pic>
        <p:nvPicPr>
          <p:cNvPr id="29697" name="Picture 1" descr="minedu2"/>
          <p:cNvPicPr>
            <a:picLocks noChangeAspect="1" noChangeArrowheads="1"/>
          </p:cNvPicPr>
          <p:nvPr/>
        </p:nvPicPr>
        <p:blipFill>
          <a:blip r:embed="rId19"/>
          <a:srcRect/>
          <a:stretch>
            <a:fillRect/>
          </a:stretch>
        </p:blipFill>
        <p:spPr bwMode="auto">
          <a:xfrm>
            <a:off x="4286256" y="8572528"/>
            <a:ext cx="1647825" cy="447675"/>
          </a:xfrm>
          <a:prstGeom prst="rect">
            <a:avLst/>
          </a:prstGeom>
          <a:noFill/>
        </p:spPr>
      </p:pic>
      <p:sp>
        <p:nvSpPr>
          <p:cNvPr id="29712" name="Rectangle 16"/>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13" name="Rectangle 17"/>
          <p:cNvSpPr>
            <a:spLocks noChangeArrowheads="1"/>
          </p:cNvSpPr>
          <p:nvPr/>
        </p:nvSpPr>
        <p:spPr bwMode="auto">
          <a:xfrm>
            <a:off x="0" y="18288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22860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5" name="Rectangle 19"/>
          <p:cNvSpPr>
            <a:spLocks noChangeArrowheads="1"/>
          </p:cNvSpPr>
          <p:nvPr/>
        </p:nvSpPr>
        <p:spPr bwMode="auto">
          <a:xfrm>
            <a:off x="0" y="2743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6" name="Rectangle 20"/>
          <p:cNvSpPr>
            <a:spLocks noChangeArrowheads="1"/>
          </p:cNvSpPr>
          <p:nvPr/>
        </p:nvSpPr>
        <p:spPr bwMode="auto">
          <a:xfrm>
            <a:off x="0" y="32004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36576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18" name="Rectangle 22"/>
          <p:cNvSpPr>
            <a:spLocks noChangeArrowheads="1"/>
          </p:cNvSpPr>
          <p:nvPr/>
        </p:nvSpPr>
        <p:spPr bwMode="auto">
          <a:xfrm>
            <a:off x="0" y="4562475"/>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9" name="Rectangle 23"/>
          <p:cNvSpPr>
            <a:spLocks noChangeArrowheads="1"/>
          </p:cNvSpPr>
          <p:nvPr/>
        </p:nvSpPr>
        <p:spPr bwMode="auto">
          <a:xfrm>
            <a:off x="0" y="545782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0" name="Rectangle 24"/>
          <p:cNvSpPr>
            <a:spLocks noChangeArrowheads="1"/>
          </p:cNvSpPr>
          <p:nvPr/>
        </p:nvSpPr>
        <p:spPr bwMode="auto">
          <a:xfrm>
            <a:off x="0" y="59055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1" name="Rectangle 25"/>
          <p:cNvSpPr>
            <a:spLocks noChangeArrowheads="1"/>
          </p:cNvSpPr>
          <p:nvPr/>
        </p:nvSpPr>
        <p:spPr bwMode="auto">
          <a:xfrm>
            <a:off x="0" y="635317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2" name="Rectangle 26"/>
          <p:cNvSpPr>
            <a:spLocks noChangeArrowheads="1"/>
          </p:cNvSpPr>
          <p:nvPr/>
        </p:nvSpPr>
        <p:spPr bwMode="auto">
          <a:xfrm>
            <a:off x="0" y="680085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3" name="Rectangle 27"/>
          <p:cNvSpPr>
            <a:spLocks noChangeArrowheads="1"/>
          </p:cNvSpPr>
          <p:nvPr/>
        </p:nvSpPr>
        <p:spPr bwMode="auto">
          <a:xfrm>
            <a:off x="0" y="724852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4" name="Rectangle 28"/>
          <p:cNvSpPr>
            <a:spLocks noChangeArrowheads="1"/>
          </p:cNvSpPr>
          <p:nvPr/>
        </p:nvSpPr>
        <p:spPr bwMode="auto">
          <a:xfrm>
            <a:off x="0" y="7696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57 - Ορθογώνιο"/>
          <p:cNvSpPr/>
          <p:nvPr/>
        </p:nvSpPr>
        <p:spPr>
          <a:xfrm>
            <a:off x="2285992" y="7715272"/>
            <a:ext cx="2517228" cy="369332"/>
          </a:xfrm>
          <a:prstGeom prst="rect">
            <a:avLst/>
          </a:prstGeom>
        </p:spPr>
        <p:txBody>
          <a:bodyPr wrap="none">
            <a:spAutoFit/>
          </a:bodyPr>
          <a:lstStyle/>
          <a:p>
            <a:r>
              <a:rPr lang="en-US" dirty="0" smtClean="0"/>
              <a:t>SGPH- Ministry of Health</a:t>
            </a:r>
            <a:endParaRPr lang="el-GR" dirty="0"/>
          </a:p>
        </p:txBody>
      </p:sp>
      <p:pic>
        <p:nvPicPr>
          <p:cNvPr id="44" name="43 - Εικόνα" descr="safe water sports.png"/>
          <p:cNvPicPr>
            <a:picLocks noChangeAspect="1"/>
          </p:cNvPicPr>
          <p:nvPr/>
        </p:nvPicPr>
        <p:blipFill>
          <a:blip r:embed="rId20" cstate="print"/>
          <a:srcRect l="10416" t="29167" r="9375" b="29166"/>
          <a:stretch>
            <a:fillRect/>
          </a:stretch>
        </p:blipFill>
        <p:spPr>
          <a:xfrm>
            <a:off x="5929330" y="8572528"/>
            <a:ext cx="859320" cy="44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Pictures\1 σκίτσα βιβλίων\15 Αγαπητός σκίτσα\2 Αγαπητός Έγχρωμα\9 Διαλεχτός.jpg"/>
          <p:cNvPicPr>
            <a:picLocks noChangeAspect="1" noChangeArrowheads="1"/>
          </p:cNvPicPr>
          <p:nvPr/>
        </p:nvPicPr>
        <p:blipFill>
          <a:blip r:embed="rId3" cstate="print"/>
          <a:srcRect/>
          <a:stretch>
            <a:fillRect/>
          </a:stretch>
        </p:blipFill>
        <p:spPr bwMode="auto">
          <a:xfrm>
            <a:off x="-1" y="0"/>
            <a:ext cx="6876001" cy="8715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this\Desktop\Untitled-2.jpg"/>
          <p:cNvPicPr>
            <a:picLocks noChangeAspect="1" noChangeArrowheads="1"/>
          </p:cNvPicPr>
          <p:nvPr/>
        </p:nvPicPr>
        <p:blipFill>
          <a:blip r:embed="rId3" cstate="print"/>
          <a:srcRect l="15625" t="13087" r="7291"/>
          <a:stretch>
            <a:fillRect/>
          </a:stretch>
        </p:blipFill>
        <p:spPr bwMode="auto">
          <a:xfrm>
            <a:off x="0" y="0"/>
            <a:ext cx="6899176" cy="914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Pictures\1 σκίτσα βιβλίων\15 Αγαπητός σκίτσα\2 Αγαπητός Έγχρωμα\10 Γελαστή ACFC opening.jpg"/>
          <p:cNvPicPr>
            <a:picLocks noChangeAspect="1" noChangeArrowheads="1"/>
          </p:cNvPicPr>
          <p:nvPr/>
        </p:nvPicPr>
        <p:blipFill>
          <a:blip r:embed="rId3" cstate="print"/>
          <a:srcRect l="3168" r="2832"/>
          <a:stretch>
            <a:fillRect/>
          </a:stretch>
        </p:blipFill>
        <p:spPr bwMode="auto">
          <a:xfrm>
            <a:off x="71414" y="-71470"/>
            <a:ext cx="6786586" cy="8845404"/>
          </a:xfrm>
          <a:prstGeom prst="rect">
            <a:avLst/>
          </a:prstGeom>
          <a:ln>
            <a:noFill/>
          </a:ln>
          <a:effectLst>
            <a:softEdge rad="112500"/>
          </a:effectLst>
        </p:spPr>
      </p:pic>
      <p:pic>
        <p:nvPicPr>
          <p:cNvPr id="11267" name="Picture 3" descr="C:\Users\Admin\Pictures\Logos\ACFC_logo.tif"/>
          <p:cNvPicPr>
            <a:picLocks noChangeAspect="1" noChangeArrowheads="1"/>
          </p:cNvPicPr>
          <p:nvPr/>
        </p:nvPicPr>
        <p:blipFill>
          <a:blip r:embed="rId4" cstate="print"/>
          <a:srcRect/>
          <a:stretch>
            <a:fillRect/>
          </a:stretch>
        </p:blipFill>
        <p:spPr bwMode="auto">
          <a:xfrm>
            <a:off x="3000372" y="3929058"/>
            <a:ext cx="1551555" cy="11200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this\Desktop\background-19.jpg"/>
          <p:cNvPicPr>
            <a:picLocks noChangeAspect="1" noChangeArrowheads="1"/>
          </p:cNvPicPr>
          <p:nvPr/>
        </p:nvPicPr>
        <p:blipFill>
          <a:blip r:embed="rId3"/>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US" b="1" dirty="0" smtClean="0">
                <a:effectLst>
                  <a:outerShdw blurRad="50800" dist="38100" algn="tr" rotWithShape="0">
                    <a:prstClr val="black">
                      <a:alpha val="40000"/>
                    </a:prstClr>
                  </a:outerShdw>
                </a:effectLst>
              </a:rPr>
              <a:t>Time for play!</a:t>
            </a:r>
            <a:endParaRPr lang="el-GR" dirty="0"/>
          </a:p>
        </p:txBody>
      </p:sp>
      <p:pic>
        <p:nvPicPr>
          <p:cNvPr id="2050" name="Picture 2" descr="1"/>
          <p:cNvPicPr>
            <a:picLocks noChangeAspect="1" noChangeArrowheads="1"/>
          </p:cNvPicPr>
          <p:nvPr/>
        </p:nvPicPr>
        <p:blipFill>
          <a:blip r:embed="rId4"/>
          <a:srcRect l="2121" t="2612" r="1871"/>
          <a:stretch>
            <a:fillRect/>
          </a:stretch>
        </p:blipFill>
        <p:spPr bwMode="auto">
          <a:xfrm>
            <a:off x="71414" y="3118901"/>
            <a:ext cx="6786586" cy="6025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a:xfrm>
            <a:off x="0" y="366184"/>
            <a:ext cx="6858000" cy="1524000"/>
          </a:xfrm>
        </p:spPr>
        <p:txBody>
          <a:bodyPr/>
          <a:lstStyle/>
          <a:p>
            <a:r>
              <a:rPr lang="en-US" b="1" dirty="0" smtClean="0">
                <a:effectLst>
                  <a:outerShdw blurRad="50800" dist="38100" algn="tr" rotWithShape="0">
                    <a:prstClr val="black">
                      <a:alpha val="40000"/>
                    </a:prstClr>
                  </a:outerShdw>
                </a:effectLst>
              </a:rPr>
              <a:t>Choose the correct answer</a:t>
            </a:r>
            <a:endParaRPr lang="el-GR" dirty="0"/>
          </a:p>
        </p:txBody>
      </p:sp>
      <p:sp>
        <p:nvSpPr>
          <p:cNvPr id="3" name="2 - Θέση περιεχομένου"/>
          <p:cNvSpPr>
            <a:spLocks noGrp="1"/>
          </p:cNvSpPr>
          <p:nvPr>
            <p:ph idx="1"/>
          </p:nvPr>
        </p:nvSpPr>
        <p:spPr>
          <a:xfrm>
            <a:off x="342900" y="2133601"/>
            <a:ext cx="3943356" cy="6653241"/>
          </a:xfrm>
        </p:spPr>
        <p:txBody>
          <a:bodyPr>
            <a:normAutofit fontScale="70000" lnSpcReduction="20000"/>
          </a:bodyPr>
          <a:lstStyle/>
          <a:p>
            <a:r>
              <a:rPr lang="en-US" dirty="0" smtClean="0"/>
              <a:t>Can you remember how </a:t>
            </a:r>
            <a:r>
              <a:rPr lang="en-US" dirty="0" err="1" smtClean="0"/>
              <a:t>Savey</a:t>
            </a:r>
            <a:r>
              <a:rPr lang="en-US" dirty="0" smtClean="0"/>
              <a:t> advised Dear to avoid drowning</a:t>
            </a:r>
            <a:r>
              <a:rPr lang="en-US" dirty="0" smtClean="0"/>
              <a:t>?</a:t>
            </a:r>
          </a:p>
          <a:p>
            <a:r>
              <a:rPr lang="en-US" dirty="0" smtClean="0"/>
              <a:t>Can you remember what the most important things are for Dear?</a:t>
            </a:r>
            <a:endParaRPr lang="el-GR" dirty="0" smtClean="0"/>
          </a:p>
          <a:p>
            <a:r>
              <a:rPr lang="en-US" dirty="0" smtClean="0"/>
              <a:t>Which characteristic could hurt </a:t>
            </a:r>
            <a:r>
              <a:rPr lang="en-US" dirty="0" err="1" smtClean="0"/>
              <a:t>Frienda</a:t>
            </a:r>
            <a:r>
              <a:rPr lang="en-US" dirty="0" smtClean="0"/>
              <a:t> and her friends?</a:t>
            </a:r>
            <a:endParaRPr lang="el-GR" dirty="0" smtClean="0"/>
          </a:p>
          <a:p>
            <a:r>
              <a:rPr lang="en-US" dirty="0" smtClean="0"/>
              <a:t>How Jealous would have treated Dear according to “fair play”?</a:t>
            </a:r>
            <a:endParaRPr lang="el-GR" dirty="0" smtClean="0"/>
          </a:p>
          <a:p>
            <a:r>
              <a:rPr lang="en-US" dirty="0" smtClean="0"/>
              <a:t>What is the best time for Dear to go swimming to be safe?</a:t>
            </a:r>
            <a:endParaRPr lang="el-GR" dirty="0" smtClean="0"/>
          </a:p>
          <a:p>
            <a:r>
              <a:rPr lang="en-US" dirty="0" smtClean="0"/>
              <a:t>Can you remember how </a:t>
            </a:r>
            <a:r>
              <a:rPr lang="en-US" dirty="0" err="1" smtClean="0"/>
              <a:t>Savey</a:t>
            </a:r>
            <a:r>
              <a:rPr lang="en-US" dirty="0" smtClean="0"/>
              <a:t> administered first aid to Dear?</a:t>
            </a:r>
            <a:endParaRPr lang="el-GR" dirty="0" smtClean="0"/>
          </a:p>
          <a:p>
            <a:r>
              <a:rPr lang="en-US" dirty="0" smtClean="0"/>
              <a:t>Can you remember who empowered Dear as a true friend</a:t>
            </a:r>
            <a:r>
              <a:rPr lang="en-US" dirty="0" smtClean="0"/>
              <a:t>?</a:t>
            </a:r>
            <a:endParaRPr lang="el-GR" dirty="0" smtClean="0"/>
          </a:p>
        </p:txBody>
      </p:sp>
      <p:pic>
        <p:nvPicPr>
          <p:cNvPr id="6146" name="Picture 2" descr="12 κύκλος crop2"/>
          <p:cNvPicPr>
            <a:picLocks noChangeAspect="1" noChangeArrowheads="1"/>
          </p:cNvPicPr>
          <p:nvPr/>
        </p:nvPicPr>
        <p:blipFill>
          <a:blip r:embed="rId3">
            <a:clrChange>
              <a:clrFrom>
                <a:srgbClr val="FFFFFF"/>
              </a:clrFrom>
              <a:clrTo>
                <a:srgbClr val="FFFFFF">
                  <a:alpha val="0"/>
                </a:srgbClr>
              </a:clrTo>
            </a:clrChange>
          </a:blip>
          <a:srcRect r="23734"/>
          <a:stretch>
            <a:fillRect/>
          </a:stretch>
        </p:blipFill>
        <p:spPr bwMode="auto">
          <a:xfrm>
            <a:off x="4047340" y="4500562"/>
            <a:ext cx="2667808" cy="4560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a:xfrm>
            <a:off x="0" y="214282"/>
            <a:ext cx="6858000" cy="1524000"/>
          </a:xfrm>
        </p:spPr>
        <p:txBody>
          <a:bodyPr>
            <a:normAutofit/>
          </a:bodyPr>
          <a:lstStyle/>
          <a:p>
            <a:r>
              <a:rPr lang="en-US" sz="4300" b="1" dirty="0" smtClean="0">
                <a:effectLst>
                  <a:outerShdw blurRad="50800" dist="38100" algn="tr" rotWithShape="0">
                    <a:prstClr val="black">
                      <a:alpha val="40000"/>
                    </a:prstClr>
                  </a:outerShdw>
                </a:effectLst>
              </a:rPr>
              <a:t>Drowning Chain of Survival</a:t>
            </a:r>
            <a:endParaRPr lang="el-GR" sz="4300" dirty="0"/>
          </a:p>
        </p:txBody>
      </p:sp>
      <p:sp>
        <p:nvSpPr>
          <p:cNvPr id="5" name="4 - Ορθογώνιο"/>
          <p:cNvSpPr/>
          <p:nvPr/>
        </p:nvSpPr>
        <p:spPr>
          <a:xfrm>
            <a:off x="1571612" y="4484185"/>
            <a:ext cx="4286280" cy="4247317"/>
          </a:xfrm>
          <a:prstGeom prst="rect">
            <a:avLst/>
          </a:prstGeom>
        </p:spPr>
        <p:txBody>
          <a:bodyPr wrap="square">
            <a:spAutoFit/>
          </a:bodyPr>
          <a:lstStyle/>
          <a:p>
            <a:r>
              <a:rPr lang="en-US" b="1" dirty="0" smtClean="0">
                <a:solidFill>
                  <a:srgbClr val="FF0000"/>
                </a:solidFill>
                <a:effectLst>
                  <a:outerShdw blurRad="50800" dist="38100" algn="tr" rotWithShape="0">
                    <a:prstClr val="black">
                      <a:alpha val="40000"/>
                    </a:prstClr>
                  </a:outerShdw>
                </a:effectLst>
              </a:rPr>
              <a:t>PREVENT DROWNING</a:t>
            </a:r>
            <a:endParaRPr lang="el-GR" b="1" dirty="0" smtClean="0">
              <a:solidFill>
                <a:srgbClr val="FF0000"/>
              </a:solidFill>
              <a:effectLst>
                <a:outerShdw blurRad="50800" dist="38100" algn="tr" rotWithShape="0">
                  <a:prstClr val="black">
                    <a:alpha val="40000"/>
                  </a:prstClr>
                </a:outerShdw>
              </a:effectLst>
            </a:endParaRPr>
          </a:p>
          <a:p>
            <a:r>
              <a:rPr lang="en-US" dirty="0" smtClean="0"/>
              <a:t>Be safe in and around water</a:t>
            </a:r>
            <a:endParaRPr lang="el-GR" dirty="0" smtClean="0"/>
          </a:p>
          <a:p>
            <a:endParaRPr lang="el-GR" b="1" dirty="0" smtClean="0">
              <a:effectLst>
                <a:outerShdw blurRad="50800" dist="38100" algn="tr" rotWithShape="0">
                  <a:prstClr val="black">
                    <a:alpha val="40000"/>
                  </a:prstClr>
                </a:outerShdw>
              </a:effectLst>
            </a:endParaRPr>
          </a:p>
          <a:p>
            <a:r>
              <a:rPr lang="en-US" b="1" dirty="0" smtClean="0">
                <a:solidFill>
                  <a:srgbClr val="FF0000"/>
                </a:solidFill>
                <a:effectLst>
                  <a:outerShdw blurRad="50800" dist="38100" algn="tr" rotWithShape="0">
                    <a:prstClr val="black">
                      <a:alpha val="40000"/>
                    </a:prstClr>
                  </a:outerShdw>
                </a:effectLst>
              </a:rPr>
              <a:t>RECOGNIZE DISTRESS</a:t>
            </a:r>
            <a:endParaRPr lang="el-GR" b="1" dirty="0" smtClean="0">
              <a:solidFill>
                <a:srgbClr val="FF0000"/>
              </a:solidFill>
              <a:effectLst>
                <a:outerShdw blurRad="50800" dist="38100" algn="tr" rotWithShape="0">
                  <a:prstClr val="black">
                    <a:alpha val="40000"/>
                  </a:prstClr>
                </a:outerShdw>
              </a:effectLst>
            </a:endParaRPr>
          </a:p>
          <a:p>
            <a:r>
              <a:rPr lang="en-US" dirty="0" smtClean="0"/>
              <a:t>Ask someone to call for help</a:t>
            </a:r>
            <a:endParaRPr lang="el-GR" dirty="0" smtClean="0"/>
          </a:p>
          <a:p>
            <a:endParaRPr lang="el-GR" b="1" dirty="0" smtClean="0">
              <a:effectLst>
                <a:outerShdw blurRad="50800" dist="38100" algn="tr" rotWithShape="0">
                  <a:prstClr val="black">
                    <a:alpha val="40000"/>
                  </a:prstClr>
                </a:outerShdw>
              </a:effectLst>
            </a:endParaRPr>
          </a:p>
          <a:p>
            <a:r>
              <a:rPr lang="en-US" b="1" dirty="0" smtClean="0">
                <a:solidFill>
                  <a:srgbClr val="FF0000"/>
                </a:solidFill>
                <a:effectLst>
                  <a:outerShdw blurRad="50800" dist="38100" algn="tr" rotWithShape="0">
                    <a:prstClr val="black">
                      <a:alpha val="40000"/>
                    </a:prstClr>
                  </a:outerShdw>
                </a:effectLst>
              </a:rPr>
              <a:t>PROVIDE FLOTATION</a:t>
            </a:r>
            <a:endParaRPr lang="el-GR" b="1" dirty="0" smtClean="0">
              <a:solidFill>
                <a:srgbClr val="FF0000"/>
              </a:solidFill>
              <a:effectLst>
                <a:outerShdw blurRad="50800" dist="38100" algn="tr" rotWithShape="0">
                  <a:prstClr val="black">
                    <a:alpha val="40000"/>
                  </a:prstClr>
                </a:outerShdw>
              </a:effectLst>
            </a:endParaRPr>
          </a:p>
          <a:p>
            <a:r>
              <a:rPr lang="en-US" dirty="0" smtClean="0"/>
              <a:t>To prevent submersion</a:t>
            </a:r>
            <a:endParaRPr lang="el-GR" dirty="0" smtClean="0"/>
          </a:p>
          <a:p>
            <a:endParaRPr lang="el-GR" b="1" dirty="0" smtClean="0">
              <a:effectLst>
                <a:outerShdw blurRad="50800" dist="38100" algn="tr" rotWithShape="0">
                  <a:prstClr val="black">
                    <a:alpha val="40000"/>
                  </a:prstClr>
                </a:outerShdw>
              </a:effectLst>
            </a:endParaRPr>
          </a:p>
          <a:p>
            <a:r>
              <a:rPr lang="en-US" b="1" dirty="0" smtClean="0">
                <a:solidFill>
                  <a:srgbClr val="FF0000"/>
                </a:solidFill>
                <a:effectLst>
                  <a:outerShdw blurRad="50800" dist="38100" algn="tr" rotWithShape="0">
                    <a:prstClr val="black">
                      <a:alpha val="40000"/>
                    </a:prstClr>
                  </a:outerShdw>
                </a:effectLst>
              </a:rPr>
              <a:t>REMOVE FROM WATER</a:t>
            </a:r>
            <a:endParaRPr lang="el-GR" b="1" dirty="0" smtClean="0">
              <a:solidFill>
                <a:srgbClr val="FF0000"/>
              </a:solidFill>
              <a:effectLst>
                <a:outerShdw blurRad="50800" dist="38100" algn="tr" rotWithShape="0">
                  <a:prstClr val="black">
                    <a:alpha val="40000"/>
                  </a:prstClr>
                </a:outerShdw>
              </a:effectLst>
            </a:endParaRPr>
          </a:p>
          <a:p>
            <a:r>
              <a:rPr lang="en-US" dirty="0" smtClean="0"/>
              <a:t>Only if safe to do so</a:t>
            </a:r>
            <a:endParaRPr lang="el-GR" dirty="0" smtClean="0"/>
          </a:p>
          <a:p>
            <a:endParaRPr lang="el-GR" b="1" dirty="0" smtClean="0">
              <a:effectLst>
                <a:outerShdw blurRad="50800" dist="38100" algn="tr" rotWithShape="0">
                  <a:prstClr val="black">
                    <a:alpha val="40000"/>
                  </a:prstClr>
                </a:outerShdw>
              </a:effectLst>
            </a:endParaRPr>
          </a:p>
          <a:p>
            <a:r>
              <a:rPr lang="en-US" b="1" dirty="0" smtClean="0">
                <a:solidFill>
                  <a:srgbClr val="FF0000"/>
                </a:solidFill>
                <a:effectLst>
                  <a:outerShdw blurRad="50800" dist="38100" algn="tr" rotWithShape="0">
                    <a:prstClr val="black">
                      <a:alpha val="40000"/>
                    </a:prstClr>
                  </a:outerShdw>
                </a:effectLst>
              </a:rPr>
              <a:t>PROVIDE CARE AS NEEDED</a:t>
            </a:r>
            <a:endParaRPr lang="el-GR" b="1" dirty="0" smtClean="0">
              <a:solidFill>
                <a:srgbClr val="FF0000"/>
              </a:solidFill>
              <a:effectLst>
                <a:outerShdw blurRad="50800" dist="38100" algn="tr" rotWithShape="0">
                  <a:prstClr val="black">
                    <a:alpha val="40000"/>
                  </a:prstClr>
                </a:outerShdw>
              </a:effectLst>
            </a:endParaRPr>
          </a:p>
          <a:p>
            <a:r>
              <a:rPr lang="en-US" dirty="0" smtClean="0"/>
              <a:t>Seek medical attention</a:t>
            </a:r>
            <a:endParaRPr lang="el-GR" dirty="0" smtClean="0"/>
          </a:p>
          <a:p>
            <a:pPr marL="342900" indent="-342900"/>
            <a:r>
              <a:rPr lang="el-GR" b="1" dirty="0" smtClean="0">
                <a:effectLst>
                  <a:outerShdw blurRad="50800" dist="38100" algn="tr" rotWithShape="0">
                    <a:prstClr val="black">
                      <a:alpha val="40000"/>
                    </a:prstClr>
                  </a:outerShdw>
                </a:effectLst>
              </a:rPr>
              <a:t>  </a:t>
            </a:r>
            <a:endParaRPr lang="el-GR" dirty="0"/>
          </a:p>
        </p:txBody>
      </p:sp>
      <p:sp>
        <p:nvSpPr>
          <p:cNvPr id="6" name="5 - Ορθογώνιο"/>
          <p:cNvSpPr/>
          <p:nvPr/>
        </p:nvSpPr>
        <p:spPr>
          <a:xfrm>
            <a:off x="1071546" y="4286248"/>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1</a:t>
            </a:r>
            <a:endParaRPr lang="el-GR" sz="4400" dirty="0"/>
          </a:p>
        </p:txBody>
      </p:sp>
      <p:sp>
        <p:nvSpPr>
          <p:cNvPr id="7" name="6 - Ορθογώνιο"/>
          <p:cNvSpPr/>
          <p:nvPr/>
        </p:nvSpPr>
        <p:spPr>
          <a:xfrm>
            <a:off x="1071546" y="5143504"/>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2</a:t>
            </a:r>
            <a:endParaRPr lang="el-GR" sz="4400" dirty="0"/>
          </a:p>
        </p:txBody>
      </p:sp>
      <p:sp>
        <p:nvSpPr>
          <p:cNvPr id="8" name="7 - Ορθογώνιο"/>
          <p:cNvSpPr/>
          <p:nvPr/>
        </p:nvSpPr>
        <p:spPr>
          <a:xfrm>
            <a:off x="1071546" y="5984383"/>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3</a:t>
            </a:r>
            <a:endParaRPr lang="el-GR" sz="4400" dirty="0"/>
          </a:p>
        </p:txBody>
      </p:sp>
      <p:sp>
        <p:nvSpPr>
          <p:cNvPr id="9" name="8 - Ορθογώνιο"/>
          <p:cNvSpPr/>
          <p:nvPr/>
        </p:nvSpPr>
        <p:spPr>
          <a:xfrm>
            <a:off x="1071546" y="6786578"/>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4</a:t>
            </a:r>
            <a:endParaRPr lang="el-GR" sz="4400" dirty="0"/>
          </a:p>
        </p:txBody>
      </p:sp>
      <p:sp>
        <p:nvSpPr>
          <p:cNvPr id="10" name="9 - Ορθογώνιο"/>
          <p:cNvSpPr/>
          <p:nvPr/>
        </p:nvSpPr>
        <p:spPr>
          <a:xfrm>
            <a:off x="1071546" y="7698895"/>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5</a:t>
            </a:r>
            <a:endParaRPr lang="el-GR" sz="4400" dirty="0"/>
          </a:p>
        </p:txBody>
      </p:sp>
      <p:cxnSp>
        <p:nvCxnSpPr>
          <p:cNvPr id="12" name="11 - Ευθεία γραμμή σύνδεσης"/>
          <p:cNvCxnSpPr/>
          <p:nvPr/>
        </p:nvCxnSpPr>
        <p:spPr>
          <a:xfrm rot="16200000" flipH="1">
            <a:off x="-416483" y="6417219"/>
            <a:ext cx="3977532" cy="1342"/>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descr="C:\Users\Stathis\Pictures\1 σκίτσα βιβλίων\15 Αγαπητός σκίτσα\2 Αγαπητός Έγχρωμα\Drowning Chain of Survival.jpg"/>
          <p:cNvPicPr>
            <a:picLocks noChangeAspect="1" noChangeArrowheads="1"/>
          </p:cNvPicPr>
          <p:nvPr/>
        </p:nvPicPr>
        <p:blipFill>
          <a:blip r:embed="rId3">
            <a:clrChange>
              <a:clrFrom>
                <a:srgbClr val="FFFFFF"/>
              </a:clrFrom>
              <a:clrTo>
                <a:srgbClr val="FFFFFF">
                  <a:alpha val="0"/>
                </a:srgbClr>
              </a:clrTo>
            </a:clrChange>
          </a:blip>
          <a:srcRect l="781" t="26398" r="781" b="9353"/>
          <a:stretch>
            <a:fillRect/>
          </a:stretch>
        </p:blipFill>
        <p:spPr bwMode="auto">
          <a:xfrm>
            <a:off x="0" y="1928794"/>
            <a:ext cx="6858000" cy="160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US" b="1" dirty="0" smtClean="0">
                <a:effectLst>
                  <a:outerShdw blurRad="50800" dist="38100" algn="tr" rotWithShape="0">
                    <a:prstClr val="black">
                      <a:alpha val="40000"/>
                    </a:prstClr>
                  </a:outerShdw>
                </a:effectLst>
              </a:rPr>
              <a:t>Rescue with a </a:t>
            </a:r>
            <a:br>
              <a:rPr lang="en-US" b="1" dirty="0" smtClean="0">
                <a:effectLst>
                  <a:outerShdw blurRad="50800" dist="38100" algn="tr" rotWithShape="0">
                    <a:prstClr val="black">
                      <a:alpha val="40000"/>
                    </a:prstClr>
                  </a:outerShdw>
                </a:effectLst>
              </a:rPr>
            </a:br>
            <a:r>
              <a:rPr lang="en-US" b="1" dirty="0" smtClean="0">
                <a:effectLst>
                  <a:outerShdw blurRad="50800" dist="38100" algn="tr" rotWithShape="0">
                    <a:prstClr val="black">
                      <a:alpha val="40000"/>
                    </a:prstClr>
                  </a:outerShdw>
                </a:effectLst>
              </a:rPr>
              <a:t>Human Chain</a:t>
            </a:r>
            <a:endParaRPr lang="el-GR" dirty="0"/>
          </a:p>
        </p:txBody>
      </p:sp>
      <p:sp>
        <p:nvSpPr>
          <p:cNvPr id="3" name="2 - Θέση περιεχομένου"/>
          <p:cNvSpPr>
            <a:spLocks noGrp="1"/>
          </p:cNvSpPr>
          <p:nvPr>
            <p:ph idx="1"/>
          </p:nvPr>
        </p:nvSpPr>
        <p:spPr>
          <a:xfrm>
            <a:off x="342900" y="2133601"/>
            <a:ext cx="6172200" cy="3152779"/>
          </a:xfrm>
        </p:spPr>
        <p:txBody>
          <a:bodyPr>
            <a:normAutofit fontScale="85000" lnSpcReduction="20000"/>
          </a:bodyPr>
          <a:lstStyle/>
          <a:p>
            <a:pPr marL="0" indent="0">
              <a:buNone/>
            </a:pPr>
            <a:r>
              <a:rPr lang="en-US" dirty="0" smtClean="0"/>
              <a:t>Look again at the picture that shows Dear revealing the new name of the camp, "</a:t>
            </a:r>
            <a:r>
              <a:rPr lang="en-US" b="1" dirty="0" smtClean="0"/>
              <a:t>A Chance for Children</a:t>
            </a:r>
            <a:r>
              <a:rPr lang="en-US" dirty="0" smtClean="0"/>
              <a:t>". The children are holding each other's hands. When someone is drowning, the lifesavers hold each other in a similar way to rescue the victim, by making a human chain. Discuss with a lifeguard the advantages and disadvantages of this technique.</a:t>
            </a:r>
            <a:endParaRPr lang="el-GR" dirty="0"/>
          </a:p>
        </p:txBody>
      </p:sp>
      <p:pic>
        <p:nvPicPr>
          <p:cNvPr id="2050" name="Picture 2" descr="C:\Users\Stathis\Desktop\Untitled-1 (1).jpg"/>
          <p:cNvPicPr>
            <a:picLocks noChangeAspect="1" noChangeArrowheads="1"/>
          </p:cNvPicPr>
          <p:nvPr/>
        </p:nvPicPr>
        <p:blipFill>
          <a:blip r:embed="rId3" cstate="print">
            <a:clrChange>
              <a:clrFrom>
                <a:srgbClr val="FFFFFF"/>
              </a:clrFrom>
              <a:clrTo>
                <a:srgbClr val="FFFFFF">
                  <a:alpha val="0"/>
                </a:srgbClr>
              </a:clrTo>
            </a:clrChange>
          </a:blip>
          <a:srcRect l="10374" t="12578" r="3696" b="16587"/>
          <a:stretch>
            <a:fillRect/>
          </a:stretch>
        </p:blipFill>
        <p:spPr bwMode="auto">
          <a:xfrm>
            <a:off x="0" y="5500694"/>
            <a:ext cx="6858000" cy="3643307"/>
          </a:xfrm>
          <a:prstGeom prst="rect">
            <a:avLst/>
          </a:prstGeom>
          <a:noFill/>
        </p:spPr>
      </p:pic>
      <p:pic>
        <p:nvPicPr>
          <p:cNvPr id="7" name="Picture 3" descr="C:\Users\Admin\Pictures\Logos\ACFC_logo.tif"/>
          <p:cNvPicPr>
            <a:picLocks noChangeAspect="1" noChangeArrowheads="1"/>
          </p:cNvPicPr>
          <p:nvPr/>
        </p:nvPicPr>
        <p:blipFill>
          <a:blip r:embed="rId4" cstate="print"/>
          <a:srcRect/>
          <a:stretch>
            <a:fillRect/>
          </a:stretch>
        </p:blipFill>
        <p:spPr bwMode="auto">
          <a:xfrm>
            <a:off x="3757377" y="4786314"/>
            <a:ext cx="2672019" cy="19288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GB" b="1" dirty="0" smtClean="0">
                <a:effectLst>
                  <a:outerShdw blurRad="50800" dist="38100" algn="tr" rotWithShape="0">
                    <a:prstClr val="black">
                      <a:alpha val="40000"/>
                    </a:prstClr>
                  </a:outerShdw>
                </a:effectLst>
              </a:rPr>
              <a:t>Theatrical Play</a:t>
            </a:r>
            <a:endParaRPr lang="el-GR" dirty="0"/>
          </a:p>
        </p:txBody>
      </p:sp>
      <p:sp>
        <p:nvSpPr>
          <p:cNvPr id="3" name="2 - Θέση περιεχομένου"/>
          <p:cNvSpPr>
            <a:spLocks noGrp="1"/>
          </p:cNvSpPr>
          <p:nvPr>
            <p:ph idx="1"/>
          </p:nvPr>
        </p:nvSpPr>
        <p:spPr>
          <a:xfrm>
            <a:off x="342900" y="6833698"/>
            <a:ext cx="6172200" cy="2024582"/>
          </a:xfrm>
        </p:spPr>
        <p:txBody>
          <a:bodyPr>
            <a:normAutofit fontScale="62500" lnSpcReduction="20000"/>
          </a:bodyPr>
          <a:lstStyle/>
          <a:p>
            <a:pPr marL="0" indent="0">
              <a:buNone/>
            </a:pPr>
            <a:r>
              <a:rPr lang="en-US" dirty="0" smtClean="0"/>
              <a:t>Imagine </a:t>
            </a:r>
            <a:r>
              <a:rPr lang="en-US" b="1" dirty="0" smtClean="0"/>
              <a:t>you and your friends are the heroes of the fairy tale</a:t>
            </a:r>
            <a:r>
              <a:rPr lang="en-US" dirty="0" smtClean="0"/>
              <a:t>. So play the same theatrical game several times acting each time different roles. At the end of the performance, </a:t>
            </a:r>
            <a:r>
              <a:rPr lang="en-US" b="1" dirty="0" smtClean="0"/>
              <a:t>discuss how you felt on the way others behaved towards you</a:t>
            </a:r>
            <a:r>
              <a:rPr lang="en-US" dirty="0" smtClean="0"/>
              <a:t>. Talk about how you would feel if this happened to you in real life, and how you could avoid the unpleasant experiences and seek the pleasant ones</a:t>
            </a:r>
            <a:r>
              <a:rPr lang="en-US" dirty="0" smtClean="0"/>
              <a:t>.</a:t>
            </a:r>
            <a:endParaRPr lang="el-GR" dirty="0" smtClean="0"/>
          </a:p>
        </p:txBody>
      </p:sp>
      <p:pic>
        <p:nvPicPr>
          <p:cNvPr id="4098" name="Picture 2" descr="ΛΟΥΚΟΥΜΙΑ"/>
          <p:cNvPicPr>
            <a:picLocks noChangeAspect="1" noChangeArrowheads="1"/>
          </p:cNvPicPr>
          <p:nvPr/>
        </p:nvPicPr>
        <p:blipFill>
          <a:blip r:embed="rId3"/>
          <a:srcRect/>
          <a:stretch>
            <a:fillRect/>
          </a:stretch>
        </p:blipFill>
        <p:spPr bwMode="auto">
          <a:xfrm>
            <a:off x="-24" y="1643042"/>
            <a:ext cx="6858024"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pic>
        <p:nvPicPr>
          <p:cNvPr id="4098" name="Picture 2" descr="C:\Users\Stathis\Pictures\1 σκίτσα βιβλίων\15 Αγαπητός σκίτσα\2 Αγαπητός Έγχρωμα\2 κύκλος αλυσίδας.jpg"/>
          <p:cNvPicPr>
            <a:picLocks noChangeAspect="1" noChangeArrowheads="1"/>
          </p:cNvPicPr>
          <p:nvPr/>
        </p:nvPicPr>
        <p:blipFill>
          <a:blip r:embed="rId3">
            <a:clrChange>
              <a:clrFrom>
                <a:srgbClr val="FFFFFF"/>
              </a:clrFrom>
              <a:clrTo>
                <a:srgbClr val="FFFFFF">
                  <a:alpha val="0"/>
                </a:srgbClr>
              </a:clrTo>
            </a:clrChange>
          </a:blip>
          <a:srcRect l="8421" t="5227" r="4641" b="34630"/>
          <a:stretch>
            <a:fillRect/>
          </a:stretch>
        </p:blipFill>
        <p:spPr bwMode="auto">
          <a:xfrm>
            <a:off x="1" y="-32"/>
            <a:ext cx="6857999" cy="9144000"/>
          </a:xfrm>
          <a:prstGeom prst="rect">
            <a:avLst/>
          </a:prstGeom>
          <a:noFill/>
        </p:spPr>
      </p:pic>
      <p:sp>
        <p:nvSpPr>
          <p:cNvPr id="2" name="1 - Τίτλος"/>
          <p:cNvSpPr>
            <a:spLocks noGrp="1"/>
          </p:cNvSpPr>
          <p:nvPr>
            <p:ph type="title"/>
          </p:nvPr>
        </p:nvSpPr>
        <p:spPr>
          <a:xfrm>
            <a:off x="0" y="0"/>
            <a:ext cx="6858000" cy="1524000"/>
          </a:xfrm>
        </p:spPr>
        <p:txBody>
          <a:bodyPr/>
          <a:lstStyle/>
          <a:p>
            <a:r>
              <a:rPr lang="en-US" b="1" dirty="0" smtClean="0"/>
              <a:t>End</a:t>
            </a:r>
            <a:endParaRPr lang="el-G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Pictures\1 σκίτσα βιβλίων\15 Αγαπητός σκίτσα\2 Αγαπητός Έγχρωμα\1 Αγαπητός.jpg"/>
          <p:cNvPicPr>
            <a:picLocks noChangeAspect="1" noChangeArrowheads="1"/>
          </p:cNvPicPr>
          <p:nvPr/>
        </p:nvPicPr>
        <p:blipFill>
          <a:blip r:embed="rId3" cstate="print"/>
          <a:srcRect l="3359" t="2417" r="8343" b="3967"/>
          <a:stretch>
            <a:fillRect/>
          </a:stretch>
        </p:blipFill>
        <p:spPr bwMode="auto">
          <a:xfrm>
            <a:off x="0" y="35496"/>
            <a:ext cx="6858000" cy="9108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1 σκίτσα βιβλίων\15 Αγαπητός σκίτσα\2 Αγαπητός Έγχρωμα\2 Φοβέρας.jpg"/>
          <p:cNvPicPr>
            <a:picLocks noChangeAspect="1" noChangeArrowheads="1"/>
          </p:cNvPicPr>
          <p:nvPr/>
        </p:nvPicPr>
        <p:blipFill>
          <a:blip r:embed="rId3" cstate="print"/>
          <a:srcRect l="3911" b="3269"/>
          <a:stretch>
            <a:fillRect/>
          </a:stretch>
        </p:blipFill>
        <p:spPr bwMode="auto">
          <a:xfrm>
            <a:off x="44625" y="-36512"/>
            <a:ext cx="6840760" cy="8712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Pictures\1 σκίτσα βιβλίων\15 Αγαπητός σκίτσα\2 Αγαπητός Έγχρωμα\3 Ακριβή.jpg"/>
          <p:cNvPicPr>
            <a:picLocks noChangeAspect="1" noChangeArrowheads="1"/>
          </p:cNvPicPr>
          <p:nvPr/>
        </p:nvPicPr>
        <p:blipFill>
          <a:blip r:embed="rId3" cstate="print">
            <a:clrChange>
              <a:clrFrom>
                <a:srgbClr val="DBF5F6"/>
              </a:clrFrom>
              <a:clrTo>
                <a:srgbClr val="DBF5F6">
                  <a:alpha val="0"/>
                </a:srgbClr>
              </a:clrTo>
            </a:clrChange>
          </a:blip>
          <a:srcRect l="1613" t="1635" r="3208" b="264"/>
          <a:stretch>
            <a:fillRect/>
          </a:stretch>
        </p:blipFill>
        <p:spPr bwMode="auto">
          <a:xfrm>
            <a:off x="0" y="-1"/>
            <a:ext cx="6858000" cy="92467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Pictures\1 σκίτσα βιβλίων\15 Αγαπητός σκίτσα\2 Αγαπητός Έγχρωμα\4 Σεβαστός.jpg"/>
          <p:cNvPicPr>
            <a:picLocks noChangeAspect="1" noChangeArrowheads="1"/>
          </p:cNvPicPr>
          <p:nvPr/>
        </p:nvPicPr>
        <p:blipFill>
          <a:blip r:embed="rId3" cstate="print"/>
          <a:srcRect/>
          <a:stretch>
            <a:fillRect/>
          </a:stretch>
        </p:blipFill>
        <p:spPr bwMode="auto">
          <a:xfrm>
            <a:off x="0" y="0"/>
            <a:ext cx="6858000" cy="86890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Pictures\1 σκίτσα βιβλίων\15 Αγαπητός σκίτσα\2 Αγαπητός Έγχρωμα\5 Φιλιώ.jpg"/>
          <p:cNvPicPr>
            <a:picLocks noChangeAspect="1" noChangeArrowheads="1"/>
          </p:cNvPicPr>
          <p:nvPr/>
        </p:nvPicPr>
        <p:blipFill>
          <a:blip r:embed="rId3" cstate="print">
            <a:clrChange>
              <a:clrFrom>
                <a:srgbClr val="FAB6B7"/>
              </a:clrFrom>
              <a:clrTo>
                <a:srgbClr val="FAB6B7">
                  <a:alpha val="0"/>
                </a:srgbClr>
              </a:clrTo>
            </a:clrChange>
          </a:blip>
          <a:srcRect l="2275" t="3979" b="-1264"/>
          <a:stretch>
            <a:fillRect/>
          </a:stretch>
        </p:blipFill>
        <p:spPr bwMode="auto">
          <a:xfrm>
            <a:off x="69541" y="221011"/>
            <a:ext cx="6645607" cy="82100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Pictures\1 σκίτσα βιβλίων\15 Αγαπητός σκίτσα\2 Αγαπητός Έγχρωμα\6 Ζήλιας.jpg"/>
          <p:cNvPicPr>
            <a:picLocks noChangeAspect="1" noChangeArrowheads="1"/>
          </p:cNvPicPr>
          <p:nvPr/>
        </p:nvPicPr>
        <p:blipFill>
          <a:blip r:embed="rId3" cstate="print"/>
          <a:srcRect/>
          <a:stretch>
            <a:fillRect/>
          </a:stretch>
        </p:blipFill>
        <p:spPr bwMode="auto">
          <a:xfrm>
            <a:off x="0" y="0"/>
            <a:ext cx="6858000" cy="86099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Pictures\1 σκίτσα βιβλίων\15 Αγαπητός σκίτσα\2 Αγαπητός Έγχρωμα\7 Σώστης.jpg"/>
          <p:cNvPicPr>
            <a:picLocks noChangeAspect="1" noChangeArrowheads="1"/>
          </p:cNvPicPr>
          <p:nvPr/>
        </p:nvPicPr>
        <p:blipFill>
          <a:blip r:embed="rId3" cstate="print"/>
          <a:srcRect l="3776" t="4508" r="3073" b="4197"/>
          <a:stretch>
            <a:fillRect/>
          </a:stretch>
        </p:blipFill>
        <p:spPr bwMode="auto">
          <a:xfrm>
            <a:off x="-25" y="-32"/>
            <a:ext cx="6858025" cy="84335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Pictures\1 σκίτσα βιβλίων\15 Αγαπητός σκίτσα\2 Αγαπητός Έγχρωμα\8 Σώστης CPR.jpg"/>
          <p:cNvPicPr>
            <a:picLocks noChangeAspect="1" noChangeArrowheads="1"/>
          </p:cNvPicPr>
          <p:nvPr/>
        </p:nvPicPr>
        <p:blipFill>
          <a:blip r:embed="rId3" cstate="print"/>
          <a:srcRect l="3641" t="2969" r="3807" b="3544"/>
          <a:stretch>
            <a:fillRect/>
          </a:stretch>
        </p:blipFill>
        <p:spPr bwMode="auto">
          <a:xfrm>
            <a:off x="-24" y="-33"/>
            <a:ext cx="6858024" cy="85725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1334</Words>
  <Application>Microsoft Office PowerPoint</Application>
  <PresentationFormat>Προβολή στην οθόνη (4:3)</PresentationFormat>
  <Paragraphs>174</Paragraphs>
  <Slides>18</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Time for play!</vt:lpstr>
      <vt:lpstr>Choose the correct answer</vt:lpstr>
      <vt:lpstr>Drowning Chain of Survival</vt:lpstr>
      <vt:lpstr>Rescue with a  Human Chain</vt:lpstr>
      <vt:lpstr>Theatrical Play</vt:lpstr>
      <vt:lpstr>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Stathis Avramidis</dc:creator>
  <cp:lastModifiedBy>Stathis Avramidis</cp:lastModifiedBy>
  <cp:revision>78</cp:revision>
  <dcterms:created xsi:type="dcterms:W3CDTF">2016-04-06T10:07:42Z</dcterms:created>
  <dcterms:modified xsi:type="dcterms:W3CDTF">2016-04-15T10:08:53Z</dcterms:modified>
</cp:coreProperties>
</file>