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71" r:id="rId12"/>
    <p:sldId id="267" r:id="rId13"/>
    <p:sldId id="268" r:id="rId14"/>
    <p:sldId id="274" r:id="rId15"/>
    <p:sldId id="269" r:id="rId16"/>
    <p:sldId id="273" r:id="rId17"/>
    <p:sldId id="272" r:id="rId18"/>
    <p:sldId id="275" r:id="rId19"/>
  </p:sldIdLst>
  <p:sldSz cx="6858000" cy="9144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620"/>
    <p:restoredTop sz="89247" autoAdjust="0"/>
  </p:normalViewPr>
  <p:slideViewPr>
    <p:cSldViewPr>
      <p:cViewPr>
        <p:scale>
          <a:sx n="50" d="100"/>
          <a:sy n="50" d="100"/>
        </p:scale>
        <p:origin x="-2220" y="-15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10A4A-6742-4AF5-BD78-0EA60C0B7555}" type="datetimeFigureOut">
              <a:rPr lang="el-GR" smtClean="0"/>
              <a:pPr/>
              <a:t>11/4/2016</a:t>
            </a:fld>
            <a:endParaRPr lang="el-GR"/>
          </a:p>
        </p:txBody>
      </p:sp>
      <p:sp>
        <p:nvSpPr>
          <p:cNvPr id="4" name="3 - Θέση εικόνας διαφάνειας"/>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DDCA5-7D10-423D-917C-EFC8CB87CEC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l-GR" b="1" dirty="0" smtClean="0"/>
              <a:t>ΟΔΗΓΙΕΣ</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dirty="0" smtClean="0"/>
              <a:t>Αγαπητέ</a:t>
            </a:r>
            <a:r>
              <a:rPr lang="el-GR" baseline="0" dirty="0" smtClean="0"/>
              <a:t> εκπαιδευτικέ </a:t>
            </a:r>
            <a:endParaRPr lang="el-GR"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dirty="0" smtClean="0"/>
              <a:t>Κάθε διαφάνεια έχει οδηγίες σε μορφή</a:t>
            </a:r>
            <a:r>
              <a:rPr lang="el-GR" baseline="0" dirty="0" smtClean="0"/>
              <a:t> κειμένου. Εναλλακτικά, θα βρεις το ίδιο κείμενο εκτυπώνοντας το </a:t>
            </a:r>
            <a:r>
              <a:rPr lang="en-US" baseline="0" dirty="0" smtClean="0"/>
              <a:t>PDF </a:t>
            </a:r>
            <a:r>
              <a:rPr lang="el-GR" baseline="0" dirty="0" smtClean="0"/>
              <a:t>αρχείο από την ενότητα </a:t>
            </a:r>
            <a:r>
              <a:rPr lang="el-GR" sz="1200" kern="1200" dirty="0" smtClean="0">
                <a:solidFill>
                  <a:schemeClr val="tx1"/>
                </a:solidFill>
                <a:latin typeface="+mn-lt"/>
                <a:ea typeface="+mn-ea"/>
                <a:cs typeface="+mn-cs"/>
              </a:rPr>
              <a:t>"</a:t>
            </a:r>
            <a:r>
              <a:rPr lang="el-GR" sz="1200" b="1" kern="1200" dirty="0" smtClean="0">
                <a:solidFill>
                  <a:schemeClr val="tx1"/>
                </a:solidFill>
                <a:latin typeface="+mn-lt"/>
                <a:ea typeface="+mn-ea"/>
                <a:cs typeface="+mn-cs"/>
              </a:rPr>
              <a:t>Δράσεις</a:t>
            </a:r>
            <a:r>
              <a:rPr lang="el-GR" sz="1200" kern="1200" dirty="0" smtClean="0">
                <a:solidFill>
                  <a:schemeClr val="tx1"/>
                </a:solidFill>
                <a:latin typeface="+mn-lt"/>
                <a:ea typeface="+mn-ea"/>
                <a:cs typeface="+mn-cs"/>
              </a:rPr>
              <a:t>" εδώ: </a:t>
            </a:r>
            <a:r>
              <a:rPr lang="en-US" sz="1200" b="1" kern="1200" dirty="0" smtClean="0">
                <a:solidFill>
                  <a:schemeClr val="tx1"/>
                </a:solidFill>
                <a:latin typeface="+mn-lt"/>
                <a:ea typeface="+mn-ea"/>
                <a:cs typeface="+mn-cs"/>
              </a:rPr>
              <a:t>www</a:t>
            </a:r>
            <a:r>
              <a:rPr lang="el-GR"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sportlifesaving</a:t>
            </a:r>
            <a:r>
              <a:rPr lang="el-GR"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blogspot</a:t>
            </a:r>
            <a:r>
              <a:rPr lang="el-GR"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gr</a:t>
            </a:r>
            <a:endParaRPr lang="el-GR" sz="12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0" kern="1200" dirty="0" smtClean="0">
                <a:solidFill>
                  <a:schemeClr val="tx1"/>
                </a:solidFill>
                <a:latin typeface="+mn-lt"/>
                <a:ea typeface="+mn-ea"/>
                <a:cs typeface="+mn-cs"/>
              </a:rPr>
              <a:t>Κάνε πρόβα για να δεις τον χρόνο</a:t>
            </a:r>
            <a:r>
              <a:rPr lang="el-GR" sz="1200" b="0" kern="1200" baseline="0" dirty="0" smtClean="0">
                <a:solidFill>
                  <a:schemeClr val="tx1"/>
                </a:solidFill>
                <a:latin typeface="+mn-lt"/>
                <a:ea typeface="+mn-ea"/>
                <a:cs typeface="+mn-cs"/>
              </a:rPr>
              <a:t> που χρειάζεσαι να αφιερώσεις σε κάθε διαφάνεια, ώστε να σου μείνει αρκετός χρόνος στο τέλος για τα παιχνίδια.</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0" kern="1200" baseline="0" dirty="0" smtClean="0">
                <a:solidFill>
                  <a:schemeClr val="tx1"/>
                </a:solidFill>
                <a:latin typeface="+mn-lt"/>
                <a:ea typeface="+mn-ea"/>
                <a:cs typeface="+mn-cs"/>
              </a:rPr>
              <a:t>Η παρουσίαση περιλαμβάνει μόνο 4 από τα παιχνίδια του παραμυθιού. Αν σου μείνει χρόνος, μπορείς να αξιοποιήσεις και άλλα που υπάρχουν στο αρχείο </a:t>
            </a:r>
            <a:r>
              <a:rPr lang="en-US" sz="1200" b="0" kern="1200" baseline="0" dirty="0" smtClean="0">
                <a:solidFill>
                  <a:schemeClr val="tx1"/>
                </a:solidFill>
                <a:latin typeface="+mn-lt"/>
                <a:ea typeface="+mn-ea"/>
                <a:cs typeface="+mn-cs"/>
              </a:rPr>
              <a:t>PDF</a:t>
            </a:r>
            <a:r>
              <a:rPr lang="el-GR" sz="1200" b="0" kern="1200" baseline="0" dirty="0" smtClean="0">
                <a:solidFill>
                  <a:schemeClr val="tx1"/>
                </a:solidFill>
                <a:latin typeface="+mn-lt"/>
                <a:ea typeface="+mn-ea"/>
                <a:cs typeface="+mn-cs"/>
              </a:rPr>
              <a:t> που έχει το παραμύθι.</a:t>
            </a:r>
            <a:r>
              <a:rPr lang="en-US" sz="1200" b="0" kern="1200" baseline="0" dirty="0" smtClean="0">
                <a:solidFill>
                  <a:schemeClr val="tx1"/>
                </a:solidFill>
                <a:latin typeface="+mn-lt"/>
                <a:ea typeface="+mn-ea"/>
                <a:cs typeface="+mn-cs"/>
              </a:rPr>
              <a:t> </a:t>
            </a:r>
            <a:r>
              <a:rPr lang="el-GR" sz="1200" b="0" kern="1200" baseline="0" dirty="0" smtClean="0">
                <a:solidFill>
                  <a:schemeClr val="tx1"/>
                </a:solidFill>
                <a:latin typeface="+mn-lt"/>
                <a:ea typeface="+mn-ea"/>
                <a:cs typeface="+mn-cs"/>
              </a:rPr>
              <a:t> </a:t>
            </a:r>
            <a:endParaRPr lang="el-GR" sz="1200" b="0" kern="1200" dirty="0" smtClean="0">
              <a:solidFill>
                <a:schemeClr val="tx1"/>
              </a:solidFill>
              <a:latin typeface="+mn-lt"/>
              <a:ea typeface="+mn-ea"/>
              <a:cs typeface="+mn-cs"/>
            </a:endParaRPr>
          </a:p>
          <a:p>
            <a:endParaRPr lang="el-GR" dirty="0" smtClean="0"/>
          </a:p>
          <a:p>
            <a:r>
              <a:rPr lang="el-GR" dirty="0" smtClean="0"/>
              <a:t>Με εκτίμηση</a:t>
            </a:r>
          </a:p>
          <a:p>
            <a:r>
              <a:rPr lang="el-GR" dirty="0" smtClean="0"/>
              <a:t>Στάθης</a:t>
            </a:r>
            <a:r>
              <a:rPr lang="el-GR" baseline="0" dirty="0" smtClean="0"/>
              <a:t> Αβραμίδης, </a:t>
            </a:r>
            <a:r>
              <a:rPr lang="en-US" baseline="0" dirty="0" smtClean="0"/>
              <a:t>PhD</a:t>
            </a:r>
            <a:endParaRPr lang="el-GR" baseline="0" dirty="0" smtClean="0"/>
          </a:p>
          <a:p>
            <a:r>
              <a:rPr lang="en-US" baseline="0" dirty="0" smtClean="0"/>
              <a:t>elagreece@gmail.com </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 τον έπιασε από το χέρι, και έφτασαν σ’ ένα μέρος με πολλά παιδιά. Τους υποδέχτηκε μια ξανθιά γυναίκα, η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Γελαστή</a:t>
            </a:r>
            <a:r>
              <a:rPr lang="el-GR" sz="1200" kern="1200" dirty="0" smtClean="0">
                <a:solidFill>
                  <a:schemeClr val="tx1"/>
                </a:solidFill>
                <a:latin typeface="+mn-lt"/>
                <a:ea typeface="+mn-ea"/>
                <a:cs typeface="+mn-cs"/>
              </a:rPr>
              <a:t>, που έπαιζε κυνηγητό μ’ ένα αγοράκι. Το πρόσωπο του Αγαπητού φωτίστηκε από χαρά. Θυμήθηκε τα λόγια που του είχε εμπιστευτεί η </a:t>
            </a:r>
            <a:r>
              <a:rPr lang="el-GR" sz="1200" kern="1200" dirty="0" err="1" smtClean="0">
                <a:solidFill>
                  <a:schemeClr val="tx1"/>
                </a:solidFill>
                <a:latin typeface="+mn-lt"/>
                <a:ea typeface="+mn-ea"/>
                <a:cs typeface="+mn-cs"/>
              </a:rPr>
              <a:t>Φιλιώ</a:t>
            </a:r>
            <a:r>
              <a:rPr lang="el-GR" sz="1200" kern="1200" dirty="0" smtClean="0">
                <a:solidFill>
                  <a:schemeClr val="tx1"/>
                </a:solidFill>
                <a:latin typeface="+mn-lt"/>
                <a:ea typeface="+mn-ea"/>
                <a:cs typeface="+mn-cs"/>
              </a:rPr>
              <a:t>, ότι η ζωή μάς δοκιμάζει στέλνοντας κάτι κακό προτού μας δώσει κάτι πολύ καλό...</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«Σας παρουσιάζω ένα νέο μέλος της ομάδα μας», τους είπε 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a:t>
            </a:r>
          </a:p>
          <a:p>
            <a:r>
              <a:rPr lang="el-GR" sz="1200" kern="1200" dirty="0" smtClean="0">
                <a:solidFill>
                  <a:schemeClr val="tx1"/>
                </a:solidFill>
                <a:latin typeface="+mn-lt"/>
                <a:ea typeface="+mn-ea"/>
                <a:cs typeface="+mn-cs"/>
              </a:rPr>
              <a:t>«Πώς σε λένε;» τον ρώτησε η Γελαστή.</a:t>
            </a:r>
          </a:p>
          <a:p>
            <a:r>
              <a:rPr lang="el-GR" sz="1200" kern="1200" dirty="0" smtClean="0">
                <a:solidFill>
                  <a:schemeClr val="tx1"/>
                </a:solidFill>
                <a:latin typeface="+mn-lt"/>
                <a:ea typeface="+mn-ea"/>
                <a:cs typeface="+mn-cs"/>
              </a:rPr>
              <a:t>«Αγαπητό. Είμαι παιδί. Δώστε μου μια ευκαιρία», είπε αμέσως εκείνος.</a:t>
            </a:r>
          </a:p>
          <a:p>
            <a:r>
              <a:rPr lang="el-GR" sz="1200" kern="1200" dirty="0" smtClean="0">
                <a:solidFill>
                  <a:schemeClr val="tx1"/>
                </a:solidFill>
                <a:latin typeface="+mn-lt"/>
                <a:ea typeface="+mn-ea"/>
                <a:cs typeface="+mn-cs"/>
              </a:rPr>
              <a:t>«Εμένα με λένε Γελαστή».</a:t>
            </a:r>
          </a:p>
          <a:p>
            <a:r>
              <a:rPr lang="el-GR" sz="1200" kern="1200" dirty="0" smtClean="0">
                <a:solidFill>
                  <a:schemeClr val="tx1"/>
                </a:solidFill>
                <a:latin typeface="+mn-lt"/>
                <a:ea typeface="+mn-ea"/>
                <a:cs typeface="+mn-cs"/>
              </a:rPr>
              <a:t>«Θα έχω αγάπη και μάθηση στην παρέα αυτή;»</a:t>
            </a:r>
          </a:p>
          <a:p>
            <a:r>
              <a:rPr lang="el-GR" sz="1200" kern="1200" dirty="0" smtClean="0">
                <a:solidFill>
                  <a:schemeClr val="tx1"/>
                </a:solidFill>
                <a:latin typeface="+mn-lt"/>
                <a:ea typeface="+mn-ea"/>
                <a:cs typeface="+mn-cs"/>
              </a:rPr>
              <a:t>«Μα και βέβαια! Εδώ υπάρχει αγάπη και μάθηση για όλα τα παιδιά», του είπε.</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«Με λένε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Διαλεχτό</a:t>
            </a:r>
            <a:r>
              <a:rPr lang="el-GR" sz="1200" kern="1200" dirty="0" smtClean="0">
                <a:solidFill>
                  <a:schemeClr val="tx1"/>
                </a:solidFill>
                <a:latin typeface="+mn-lt"/>
                <a:ea typeface="+mn-ea"/>
                <a:cs typeface="+mn-cs"/>
              </a:rPr>
              <a:t>. Έλα να παίξουμε και να γίνουμε φίλοι», του είπε το παιδί που είχε λαχανιάσει απ’ το κυνηγητό, και τον τράβηξε από το χέρι για να του γνωρίσει τα υπόλοιπα παιδιά.</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ενθουσιάστηκε με τον αυθορμητισμό των νέων του φίλων. Επιτέλους αισθανόταν πως ήταν μέρος μιας ομάδας.</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Ένα πρωί ο ήλιος μόλις είχε ανατείλει και έπεφτε πάνω στον Αγαπητό από το πλάι. Είδε ότι η σκιά του ήταν μεγάλη. «Κοιτάξτε πόσο μεγάλος είμαι», είπε χαρούμενος. Η Γελαστή χαμογέλασε χωρίς να του απαντήσει. Το μεσημέρι ο ήλιος ήταν σχεδόν πάνω από το κεφάλι τους. Τώρα η σκιά του ήταν μικρή στην άμμο. «Κοιτάξτε πόσο μικρός είμαι», ξαναείπε. Η Γελαστή πήρε το λόγο: «Στη ζωή, οι άνθρωποι θα λένε πότε ότι είσαι ψηλός και πότε κοντός. Αυτό συμβαίνει επειδή οι καταστάσεις μας κάνουν να φαινόμαστε περισσότερο ή λιγότερο σπουδαίοι. </a:t>
            </a:r>
            <a:r>
              <a:rPr lang="el-GR" sz="1200" b="1" kern="1200" dirty="0" smtClean="0">
                <a:solidFill>
                  <a:schemeClr val="tx1"/>
                </a:solidFill>
                <a:latin typeface="+mn-lt"/>
                <a:ea typeface="+mn-ea"/>
                <a:cs typeface="+mn-cs"/>
              </a:rPr>
              <a:t>ΕΣΥ όμως πρέπει να ξέρεις ποιο είναι το πραγματικό σου ύψος!</a:t>
            </a:r>
            <a:r>
              <a:rPr lang="el-GR" sz="1200" kern="1200" dirty="0" smtClean="0">
                <a:solidFill>
                  <a:schemeClr val="tx1"/>
                </a:solidFill>
                <a:latin typeface="+mn-lt"/>
                <a:ea typeface="+mn-ea"/>
                <a:cs typeface="+mn-cs"/>
              </a:rPr>
              <a:t>» Ο Αγαπητός σκέφτηκε ότι αυτό του είχε συμβεί αρκετές φορές. «Τί πρέπει να κάνω όταν μου λένε ότι είμαι κάτι που στην πραγματικότητα δεν είμαι;», ρώτησε. «Θα λες στον εαυτό σου: </a:t>
            </a:r>
            <a:r>
              <a:rPr lang="el-GR" sz="1200" b="1" kern="1200" dirty="0" smtClean="0">
                <a:solidFill>
                  <a:schemeClr val="tx1"/>
                </a:solidFill>
                <a:latin typeface="+mn-lt"/>
                <a:ea typeface="+mn-ea"/>
                <a:cs typeface="+mn-cs"/>
              </a:rPr>
              <a:t>Τί θα μπορούσα να κάνω για αυτό;</a:t>
            </a:r>
            <a:r>
              <a:rPr lang="el-GR" sz="1200" kern="1200" dirty="0" smtClean="0">
                <a:solidFill>
                  <a:schemeClr val="tx1"/>
                </a:solidFill>
                <a:latin typeface="+mn-lt"/>
                <a:ea typeface="+mn-ea"/>
                <a:cs typeface="+mn-cs"/>
              </a:rPr>
              <a:t> Και θα προσπαθείς για το καλύτερο», είπε 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 που είχε πάρει την ίδια συμβουλή από μια καλή του φίλη, τη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Δωροθέα</a:t>
            </a:r>
            <a:r>
              <a:rPr lang="el-GR" sz="1200" kern="1200" dirty="0" smtClean="0">
                <a:solidFill>
                  <a:schemeClr val="tx1"/>
                </a:solidFill>
                <a:latin typeface="+mn-lt"/>
                <a:ea typeface="+mn-ea"/>
                <a:cs typeface="+mn-cs"/>
              </a:rPr>
              <a:t>. </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Μετά από καιρό, όταν η τηλεοπτική σειρά είχε τελειώσει, 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 ζήτησε απ’ τον Αγαπητό να κάνει τα αποκαλυπτήρια της επιγραφής στα εγκαίνια του παιδικού σπιτιού. Όταν ήρθε η ώρα, η Γελαστή του έκανε νόημα. </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γεμάτος ενθουσιασμό, τράβηξε το λευκό σεντόνι από την ταμπέλα. Τ’ όνομα της ομάδας αποκαλύφθηκε: «</a:t>
            </a:r>
            <a:r>
              <a:rPr lang="el-GR" sz="1200" b="1" kern="1200" dirty="0" smtClean="0">
                <a:solidFill>
                  <a:schemeClr val="tx1"/>
                </a:solidFill>
                <a:latin typeface="+mn-lt"/>
                <a:ea typeface="+mn-ea"/>
                <a:cs typeface="+mn-cs"/>
              </a:rPr>
              <a:t>Μια Ευκαιρία στα Παιδιά</a:t>
            </a:r>
            <a:r>
              <a:rPr lang="el-GR" sz="1200" kern="1200" dirty="0" smtClean="0">
                <a:solidFill>
                  <a:schemeClr val="tx1"/>
                </a:solidFill>
                <a:latin typeface="+mn-lt"/>
                <a:ea typeface="+mn-ea"/>
                <a:cs typeface="+mn-cs"/>
              </a:rPr>
              <a:t>». Το ίδρυμα είχε για σύμβολο πέντε παιδιά που ήταν πιασμένα από το χέρι. Όλοι άρχισαν να χειροκροτούν. Οι γονείς του Αγαπητού ήταν συγκινημένοι. Ο Αγαπητός υπέθεσε πως η ονομασία αυτή προήλθε απ’ τη δική του επιμονή να επαναλαμβάνει τη φράση «Είμαι παιδί, δώσε μου μια ευκαιρία», και φούσκωσε από περηφάνια. Ποτέ όμως δεν εξέφρασε την ικανοποίησή του, γιατί θυμόταν πόσο εγωιστικά φέρονταν μερικά παιδιά όταν κοκορεύονταν για την υπεροχή τους. Η αληθινή ανταμοιβή του ήταν τα χαμόγελα των άλλων παιδιών μόλις αντίκρισαν την ταμπέλα του νέου σπιτιού.</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Τρέξανε όλοι τους μέσα στο σπίτι. Τελευταίος μπήκε ο Αγαπητός και πίσω του έκλεισε την πόρτα. Ήταν ευχαριστημένος γιατί, κλείνοντας την πόρτα στο παραμύθι, ήξερε ότι άνοιγε μια πόρτα... στην πραγματικότητα. Έτσι έζησε αυτός καλά και εμείς καλύτερα.</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13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Μια φορά και έναν καιρό ήταν μια φτωχή οικογένεια μ’ ένα μικρό γιο, τον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Αγαπητό</a:t>
            </a:r>
            <a:r>
              <a:rPr lang="el-GR" sz="1200" kern="1200" dirty="0" smtClean="0">
                <a:solidFill>
                  <a:schemeClr val="tx1"/>
                </a:solidFill>
                <a:latin typeface="+mn-lt"/>
                <a:ea typeface="+mn-ea"/>
                <a:cs typeface="+mn-cs"/>
              </a:rPr>
              <a:t>. Δεν τα φέρνανε εύκολα βόλτα στην πόλη, κι έτσι ένα καλοκαίρι αναγκάστηκαν να εγκατασταθούν σ’ ένα χωριό μακριά απ’ το σπιτικό τους. Εξαιτίας της μετακόμισης, ο Αγαπητός αποχωρίστηκε τους φίλους που είχε στην παλιά του φτωχογειτονιά. </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Η οικογένεια πήγε να κατοικήσει σ’ ένα μισογκρεμισμένο καλύβι στο βουνό. Οι γονείς του δούλευαν σκληρά απ’ το πρωί μέχρι το βράδυ για να επιβιώσουν. Έτσι, ο μικρός περνούσε τον περισσότερο χρόνο μοναχός του.</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Λίγες βδομάδες μετά, άρχισε να βαριέται αφόρητα τη μοναξιά. Ένα πρωί, προτού οι γονείς του πέσουν με τα μούτρα στη δουλειά, τους ζήτησε να βγει από το σπίτι. Η μητέρα του δέχτηκε, αρκεί να ήταν προσεκτικός σε </a:t>
            </a:r>
            <a:r>
              <a:rPr lang="el-GR" sz="1200" kern="1200" dirty="0" err="1" smtClean="0">
                <a:solidFill>
                  <a:schemeClr val="tx1"/>
                </a:solidFill>
                <a:latin typeface="+mn-lt"/>
                <a:ea typeface="+mn-ea"/>
                <a:cs typeface="+mn-cs"/>
              </a:rPr>
              <a:t>ό,τι</a:t>
            </a:r>
            <a:r>
              <a:rPr lang="el-GR" sz="1200" kern="1200" dirty="0" smtClean="0">
                <a:solidFill>
                  <a:schemeClr val="tx1"/>
                </a:solidFill>
                <a:latin typeface="+mn-lt"/>
                <a:ea typeface="+mn-ea"/>
                <a:cs typeface="+mn-cs"/>
              </a:rPr>
              <a:t> κι αν έκανε. Το αγόρι έβαλε τα καλά και καθαρά ρούχα που φορούσε όταν πήγαινε στην εκκλησία, και βγήκε στο δρόμο με την επιθυμία να βρει καινούργιους φίλους. Κατηφόρισε από το βουνό και κατευθύνθηκε προς τη θάλασσα.</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sz="1200" kern="1200" dirty="0" smtClean="0">
                <a:solidFill>
                  <a:schemeClr val="tx1"/>
                </a:solidFill>
                <a:latin typeface="+mn-lt"/>
                <a:ea typeface="+mn-ea"/>
                <a:cs typeface="+mn-cs"/>
              </a:rPr>
              <a:t>Στην κακόφημη συνοικία, κάποια παιδιά άρχισαν να τον κοροϊδεύουν με το που τον είδαν.</a:t>
            </a:r>
          </a:p>
          <a:p>
            <a:r>
              <a:rPr lang="el-GR" sz="1200" kern="1200" dirty="0" smtClean="0">
                <a:solidFill>
                  <a:schemeClr val="tx1"/>
                </a:solidFill>
                <a:latin typeface="+mn-lt"/>
                <a:ea typeface="+mn-ea"/>
                <a:cs typeface="+mn-cs"/>
              </a:rPr>
              <a:t>«Τι μικροκαμωμένος που είναι! Σκέτο σαμιαμίδι», λέγανε φωναχτά.</a:t>
            </a:r>
          </a:p>
          <a:p>
            <a:r>
              <a:rPr lang="el-GR" sz="1200" kern="1200" dirty="0" smtClean="0">
                <a:solidFill>
                  <a:schemeClr val="tx1"/>
                </a:solidFill>
                <a:latin typeface="+mn-lt"/>
                <a:ea typeface="+mn-ea"/>
                <a:cs typeface="+mn-cs"/>
              </a:rPr>
              <a:t>«Για δες </a:t>
            </a:r>
            <a:r>
              <a:rPr lang="el-GR" sz="1200" kern="1200" dirty="0" err="1" smtClean="0">
                <a:solidFill>
                  <a:schemeClr val="tx1"/>
                </a:solidFill>
                <a:latin typeface="+mn-lt"/>
                <a:ea typeface="+mn-ea"/>
                <a:cs typeface="+mn-cs"/>
              </a:rPr>
              <a:t>πουκαμισιά</a:t>
            </a:r>
            <a:r>
              <a:rPr lang="el-GR" sz="1200" kern="1200" dirty="0" smtClean="0">
                <a:solidFill>
                  <a:schemeClr val="tx1"/>
                </a:solidFill>
                <a:latin typeface="+mn-lt"/>
                <a:ea typeface="+mn-ea"/>
                <a:cs typeface="+mn-cs"/>
              </a:rPr>
              <a:t>! Ετούτος είναι πλούσιος».</a:t>
            </a:r>
          </a:p>
          <a:p>
            <a:r>
              <a:rPr lang="el-GR" sz="1200" kern="1200" dirty="0" smtClean="0">
                <a:solidFill>
                  <a:schemeClr val="tx1"/>
                </a:solidFill>
                <a:latin typeface="+mn-lt"/>
                <a:ea typeface="+mn-ea"/>
                <a:cs typeface="+mn-cs"/>
              </a:rPr>
              <a:t>«Τότε, για να μπει στη συμμορία, πρέπει να μας δώσει λεφτά. Ε εσύ, για πλησίασε!»</a:t>
            </a:r>
          </a:p>
          <a:p>
            <a:r>
              <a:rPr lang="el-GR" sz="1200" kern="1200" dirty="0" smtClean="0">
                <a:solidFill>
                  <a:schemeClr val="tx1"/>
                </a:solidFill>
                <a:latin typeface="+mn-lt"/>
                <a:ea typeface="+mn-ea"/>
                <a:cs typeface="+mn-cs"/>
              </a:rPr>
              <a:t>«Μη μου κάνετε κακό, σας παρακαλώ», είπε ο Αγαπητός φοβισμένος.</a:t>
            </a:r>
          </a:p>
          <a:p>
            <a:r>
              <a:rPr lang="el-GR" sz="1200" kern="1200" dirty="0" smtClean="0">
                <a:solidFill>
                  <a:schemeClr val="tx1"/>
                </a:solidFill>
                <a:latin typeface="+mn-lt"/>
                <a:ea typeface="+mn-ea"/>
                <a:cs typeface="+mn-cs"/>
              </a:rPr>
              <a:t>«Έχεις να μας δώσεις τίποτα;»</a:t>
            </a:r>
          </a:p>
          <a:p>
            <a:r>
              <a:rPr lang="el-GR" sz="1200" kern="1200" dirty="0" smtClean="0">
                <a:solidFill>
                  <a:schemeClr val="tx1"/>
                </a:solidFill>
                <a:latin typeface="+mn-lt"/>
                <a:ea typeface="+mn-ea"/>
                <a:cs typeface="+mn-cs"/>
              </a:rPr>
              <a:t>«Το μόνο που έχω να σας δώσω είναι φιλία», απάντησε θαρρώντας πως θα τους συγκινήσει.</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Όμως το χαμόγελο του Αγαπητού χάθηκε όταν άνοιξε το στόμα του ο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Φοβέρας</a:t>
            </a:r>
            <a:r>
              <a:rPr lang="el-GR" sz="1200" kern="1200" dirty="0" smtClean="0">
                <a:solidFill>
                  <a:schemeClr val="tx1"/>
                </a:solidFill>
                <a:latin typeface="+mn-lt"/>
                <a:ea typeface="+mn-ea"/>
                <a:cs typeface="+mn-cs"/>
              </a:rPr>
              <a:t> – έτσι ήτανε το παρατσούκλι του αρχηγού της συμμορίας.</a:t>
            </a:r>
          </a:p>
          <a:p>
            <a:r>
              <a:rPr lang="el-GR" sz="1200" kern="1200" dirty="0" smtClean="0">
                <a:solidFill>
                  <a:schemeClr val="tx1"/>
                </a:solidFill>
                <a:latin typeface="+mn-lt"/>
                <a:ea typeface="+mn-ea"/>
                <a:cs typeface="+mn-cs"/>
              </a:rPr>
              <a:t>«Τι να σε κάνουμε εσένα τώρα;... Μπορείς να πεις ψέματα;»</a:t>
            </a:r>
          </a:p>
          <a:p>
            <a:r>
              <a:rPr lang="el-GR" sz="1200" kern="1200" dirty="0" smtClean="0">
                <a:solidFill>
                  <a:schemeClr val="tx1"/>
                </a:solidFill>
                <a:latin typeface="+mn-lt"/>
                <a:ea typeface="+mn-ea"/>
                <a:cs typeface="+mn-cs"/>
              </a:rPr>
              <a:t>«Δεν μπορώ».</a:t>
            </a:r>
          </a:p>
          <a:p>
            <a:r>
              <a:rPr lang="el-GR" sz="1200" kern="1200" dirty="0" smtClean="0">
                <a:solidFill>
                  <a:schemeClr val="tx1"/>
                </a:solidFill>
                <a:latin typeface="+mn-lt"/>
                <a:ea typeface="+mn-ea"/>
                <a:cs typeface="+mn-cs"/>
              </a:rPr>
              <a:t>«Μπορείς να χτυπήσεις κάποιον και να τον κλέψεις;»</a:t>
            </a:r>
          </a:p>
          <a:p>
            <a:r>
              <a:rPr lang="el-GR" sz="1200" kern="1200" dirty="0" smtClean="0">
                <a:solidFill>
                  <a:schemeClr val="tx1"/>
                </a:solidFill>
                <a:latin typeface="+mn-lt"/>
                <a:ea typeface="+mn-ea"/>
                <a:cs typeface="+mn-cs"/>
              </a:rPr>
              <a:t>«Όχι, δεν μπορώ!»</a:t>
            </a:r>
          </a:p>
          <a:p>
            <a:r>
              <a:rPr lang="el-GR" sz="1200" kern="1200" dirty="0" smtClean="0">
                <a:solidFill>
                  <a:schemeClr val="tx1"/>
                </a:solidFill>
                <a:latin typeface="+mn-lt"/>
                <a:ea typeface="+mn-ea"/>
                <a:cs typeface="+mn-cs"/>
              </a:rPr>
              <a:t>«Είδες λοιπόν; Είσαι άχρηστος. Τι γυρεύεις εδώ πέρα;»</a:t>
            </a:r>
          </a:p>
          <a:p>
            <a:r>
              <a:rPr lang="el-GR" sz="1200" kern="1200" dirty="0" smtClean="0">
                <a:solidFill>
                  <a:schemeClr val="tx1"/>
                </a:solidFill>
                <a:latin typeface="+mn-lt"/>
                <a:ea typeface="+mn-ea"/>
                <a:cs typeface="+mn-cs"/>
              </a:rPr>
              <a:t>«Νέους φίλους γυρεύω... Παιδί είμαι. Δώσε μου μια ευκαιρία».</a:t>
            </a:r>
          </a:p>
          <a:p>
            <a:r>
              <a:rPr lang="el-GR" sz="1200" kern="1200" dirty="0" smtClean="0">
                <a:solidFill>
                  <a:schemeClr val="tx1"/>
                </a:solidFill>
                <a:latin typeface="+mn-lt"/>
                <a:ea typeface="+mn-ea"/>
                <a:cs typeface="+mn-cs"/>
              </a:rPr>
              <a:t>«Α είσαι πολύ καλός για μας. Δίνε του!» είπε ο Φοβέρας γελώντας βροντερά.</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με δυσκολία συγκράτησε τα δάκρυά του. Παρόλο που ο πατέρας του έλεγε πάντα πως είναι τιμή να κλαίει κανείς χωρίς να ντρέπεται, δεν ήθελε να τον δει η συμμορία να κλαίει.</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Περπατώντας γρήγορα, συνάντησε την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Ακριβή</a:t>
            </a:r>
            <a:r>
              <a:rPr lang="el-GR" sz="1200" kern="1200" dirty="0" smtClean="0">
                <a:solidFill>
                  <a:schemeClr val="tx1"/>
                </a:solidFill>
                <a:latin typeface="+mn-lt"/>
                <a:ea typeface="+mn-ea"/>
                <a:cs typeface="+mn-cs"/>
              </a:rPr>
              <a:t> στο φροντισμένο κήπο ενός σπιτιού. Αναθάρρησε και σκέφτηκε: «Αυτή φαίνεται καλό κορίτσι. Μάλλον δεν έχει φίλους, και θα δεχτεί να παίξουμε παρέα».</a:t>
            </a: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«Γεια σου», της είπε με θαρρετή φωνή.</a:t>
            </a:r>
          </a:p>
          <a:p>
            <a:r>
              <a:rPr lang="el-GR" sz="1200" kern="1200" dirty="0" smtClean="0">
                <a:solidFill>
                  <a:schemeClr val="tx1"/>
                </a:solidFill>
                <a:latin typeface="+mn-lt"/>
                <a:ea typeface="+mn-ea"/>
                <a:cs typeface="+mn-cs"/>
              </a:rPr>
              <a:t>«Ποιος είσαι; Πώς τολμάς να μ’ ενοχλείς;» του απάντησε και σουλούπωσε τα πλούσια μαλλιά της.</a:t>
            </a:r>
          </a:p>
          <a:p>
            <a:r>
              <a:rPr lang="el-GR" sz="1200" kern="1200" dirty="0" smtClean="0">
                <a:solidFill>
                  <a:schemeClr val="tx1"/>
                </a:solidFill>
                <a:latin typeface="+mn-lt"/>
                <a:ea typeface="+mn-ea"/>
                <a:cs typeface="+mn-cs"/>
              </a:rPr>
              <a:t> «Είμαι ένα παιδί. Δώσε μου μια ευκαιρία. Θες να γίνουμε φίλοι;»</a:t>
            </a:r>
          </a:p>
          <a:p>
            <a:r>
              <a:rPr lang="el-GR" sz="1200" kern="1200" dirty="0" smtClean="0">
                <a:solidFill>
                  <a:schemeClr val="tx1"/>
                </a:solidFill>
                <a:latin typeface="+mn-lt"/>
                <a:ea typeface="+mn-ea"/>
                <a:cs typeface="+mn-cs"/>
              </a:rPr>
              <a:t>«Μα δε σε ξέρω! Από πού κι ως πού να γίνουμε φίλοι;»</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ξεροκατάπιε και προσπάθησε να εξηγήσει:</a:t>
            </a:r>
          </a:p>
          <a:p>
            <a:r>
              <a:rPr lang="el-GR" sz="1200" kern="1200" dirty="0" smtClean="0">
                <a:solidFill>
                  <a:schemeClr val="tx1"/>
                </a:solidFill>
                <a:latin typeface="+mn-lt"/>
                <a:ea typeface="+mn-ea"/>
                <a:cs typeface="+mn-cs"/>
              </a:rPr>
              <a:t>«Αν δε γίνουμε φίλοι, θα νιώθω μοναξιά. Ας παίξουμε έστω και για λίγη ώρα...»</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Η Ακριβή έστρεψε το βλέμμα της στα σκονισμένα παπούτσια του Αγαπητού. Εκείνος προσπάθησε να την καλοπιάσει.</a:t>
            </a:r>
          </a:p>
          <a:p>
            <a:r>
              <a:rPr lang="el-GR" sz="1200" kern="1200" dirty="0" smtClean="0">
                <a:solidFill>
                  <a:schemeClr val="tx1"/>
                </a:solidFill>
                <a:latin typeface="+mn-lt"/>
                <a:ea typeface="+mn-ea"/>
                <a:cs typeface="+mn-cs"/>
              </a:rPr>
              <a:t>«Είμαι καλοντυμένος, όπως εσύ. Κοίταξέ με!»</a:t>
            </a:r>
          </a:p>
          <a:p>
            <a:r>
              <a:rPr lang="el-GR" sz="1200" kern="1200" dirty="0" smtClean="0">
                <a:solidFill>
                  <a:schemeClr val="tx1"/>
                </a:solidFill>
                <a:latin typeface="+mn-lt"/>
                <a:ea typeface="+mn-ea"/>
                <a:cs typeface="+mn-cs"/>
              </a:rPr>
              <a:t>«Ανόητε, μην προσπαθείς να με πείσεις ότι μοιάζουμε. Δεν είμαστε ίσα κι όμοια!» του είπε περιφρονητικά.</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Την ίδια στιγμή, οι γονείς της βγήκαν στον κήπο για να φάνε πρωινό, κι αυτή άρχισε να τραγουδάει για να τους κάνει να την προσέξουν. Ο Αγαπητός έσκυψε σιωπηλός το κεφάλι και απομακρύνθηκε. Δεν ήταν στο χαρακτήρα του οι τσακωμοί.</a:t>
            </a:r>
            <a:endParaRPr lang="el-GR" dirty="0"/>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Σε λίγο έφτασε σε μια πλατεία. Γύρω του περνούσαν άνθρωποι που πήγαιναν στις δουλειές τους. Το μέρος αυτό του θύμισε την παλιά του ζωή. Τι ωραία που ήταν τότε... Όλοι τον αγαπούσαν. Ήταν μέλος μιας ομάδας.</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ζεστός ήλιος του μεσημεριού είχε κουράσει τον Αγαπητό. Αποκοιμήθηκε στο παγκάκι και είδε δυο όνειρα. Στο πρώτο όνειρο είδε πως γύριζε με τον παππού του τον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Σεβαστό</a:t>
            </a:r>
            <a:r>
              <a:rPr lang="el-GR" sz="1200" kern="1200" dirty="0" smtClean="0">
                <a:solidFill>
                  <a:schemeClr val="tx1"/>
                </a:solidFill>
                <a:latin typeface="+mn-lt"/>
                <a:ea typeface="+mn-ea"/>
                <a:cs typeface="+mn-cs"/>
              </a:rPr>
              <a:t> από την αγορά. Ο παππούς του τον φίλησε και του είπε: </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«Είμαι φτωχός για να σε κάνω χαρούμενο με κάτι που μπορεί να αγοραστεί. Θα σου δώσω όμως μια συμβουλή που θα έχει μεγαλύτερη αξία ακόμα και από το ακριβότερο δώρο. Να θυμάσαι ότι τα πιο σημαντικά πράγματα στη ζωή σου είναι η αγάπη και η μάθηση». </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σπάνια έπαιρνε δώρα απ’ τους γονείς του, γιατί ήτανε κι αυτοί πολύ φτωχοί. Γι’ αυτό, η συμβουλή του ’χε φανεί ωραία. Από τότε την έγραψε σ’ ένα χαρτί για να τη θυμάται, και την κουβαλούσε πάντοτε μαζί του.</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Στο δεύτερο όνειρο είδε ότι έπαιζε με τους αλλοτινούς του φίλους. Του έλειπε πολύ η παλιοπαρέα και τα παιχνίδια τους στη φτωχογειτονιά. Με τη </a:t>
            </a:r>
            <a:r>
              <a:rPr lang="el-GR" sz="1200" b="1" kern="1200" dirty="0" err="1" smtClean="0">
                <a:solidFill>
                  <a:schemeClr val="tx1"/>
                </a:solidFill>
                <a:effectLst>
                  <a:outerShdw blurRad="50800" dist="38100" algn="tr" rotWithShape="0">
                    <a:prstClr val="black">
                      <a:alpha val="40000"/>
                    </a:prstClr>
                  </a:outerShdw>
                </a:effectLst>
                <a:latin typeface="+mn-lt"/>
                <a:ea typeface="+mn-ea"/>
                <a:cs typeface="+mn-cs"/>
              </a:rPr>
              <a:t>Φιλιώ</a:t>
            </a:r>
            <a:r>
              <a:rPr lang="el-GR" sz="1200" kern="1200" dirty="0" smtClean="0">
                <a:solidFill>
                  <a:schemeClr val="tx1"/>
                </a:solidFill>
                <a:latin typeface="+mn-lt"/>
                <a:ea typeface="+mn-ea"/>
                <a:cs typeface="+mn-cs"/>
              </a:rPr>
              <a:t> έκαναν τις καλύτερες εξορμήσεις. Δεν παραπονιόταν ποτέ που η καλή του φιλενάδα τραύλιζε όταν μιλούσε, ή που είχε μονίμως λερωμένα χέρια, ή που έκλεινε τ’ αυτιά της μόλις άκουγε παλαμάκια, ή που ήτανε παράφωνη σαν βραχνιασμένη τρομπέτα. Είχε μάθει ν’ αγαπάει τους άλλους με τα ελαττώματα και τις αδυναμίες τους. Μαζί περνούσαν ατελείωτες ώρες κάνοντας όνειρα και σχέδια για το μέλλον.</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Μια μέρα πριν μετακομίσει ο Αγαπητός με τους γονείς του στο χωριό, τα δυο παιδιά βγήκαν για την τελευταία τους βόλτα, ώσπου φτάσανε σε μια λιμνοθάλασσα στα περίχωρα της πόλης. Ήταν και οι δυο τους λυπημένοι που θα αποχωρίζονταν. </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Για να τον παρηγορήσει, η </a:t>
            </a:r>
            <a:r>
              <a:rPr lang="el-GR" sz="1200" kern="1200" dirty="0" err="1" smtClean="0">
                <a:solidFill>
                  <a:schemeClr val="tx1"/>
                </a:solidFill>
                <a:latin typeface="+mn-lt"/>
                <a:ea typeface="+mn-ea"/>
                <a:cs typeface="+mn-cs"/>
              </a:rPr>
              <a:t>Φιλιώ</a:t>
            </a:r>
            <a:r>
              <a:rPr lang="el-GR" sz="1200" kern="1200" dirty="0" smtClean="0">
                <a:solidFill>
                  <a:schemeClr val="tx1"/>
                </a:solidFill>
                <a:latin typeface="+mn-lt"/>
                <a:ea typeface="+mn-ea"/>
                <a:cs typeface="+mn-cs"/>
              </a:rPr>
              <a:t> του είπε κάτι που είχε διαβάσει σ’ ένα βιβλίο: «</a:t>
            </a:r>
            <a:r>
              <a:rPr lang="el-GR" sz="1200" kern="1200" dirty="0" err="1" smtClean="0">
                <a:solidFill>
                  <a:schemeClr val="tx1"/>
                </a:solidFill>
                <a:latin typeface="+mn-lt"/>
                <a:ea typeface="+mn-ea"/>
                <a:cs typeface="+mn-cs"/>
              </a:rPr>
              <a:t>Ό,τι</a:t>
            </a:r>
            <a:r>
              <a:rPr lang="el-GR" sz="1200" kern="1200" dirty="0" smtClean="0">
                <a:solidFill>
                  <a:schemeClr val="tx1"/>
                </a:solidFill>
                <a:latin typeface="+mn-lt"/>
                <a:ea typeface="+mn-ea"/>
                <a:cs typeface="+mn-cs"/>
              </a:rPr>
              <a:t> μας συμβαίνει γίνεται για κάποιο λόγο που συχνά ανακαλύπτουμε αργότερα. Η ζωή μας δοκιμάζει με κάτι κακό πριν μας έρθει κάτι πολύ καλό. Γι’ αυτό, μη στεναχωριέσαι...»</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παρηγορήθηκε από τα λόγια της και την έσφιξε στην αγκαλιά του.</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sz="1200" kern="1200" dirty="0" smtClean="0">
                <a:solidFill>
                  <a:schemeClr val="tx1"/>
                </a:solidFill>
                <a:latin typeface="+mn-lt"/>
                <a:ea typeface="+mn-ea"/>
                <a:cs typeface="+mn-cs"/>
              </a:rPr>
              <a:t>Λίγη ώρα μετά, ο Αγαπητός ξύπνησε άκεφος. Έπρεπε επιτέλους να βρει μια ομάδα φίλων για ν’ ακολουθήσει την ωραία συμβουλή του παππού του.</a:t>
            </a:r>
          </a:p>
          <a:p>
            <a:r>
              <a:rPr lang="el-GR" sz="1200" kern="1200" dirty="0" smtClean="0">
                <a:solidFill>
                  <a:schemeClr val="tx1"/>
                </a:solidFill>
                <a:latin typeface="+mn-lt"/>
                <a:ea typeface="+mn-ea"/>
                <a:cs typeface="+mn-cs"/>
              </a:rPr>
              <a:t>«Έλα όμως που δε μου ’δωσε κανείς την ευκαιρία να γίνουμε φίλοι...» μουρμούρισε.</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Περπάτησε μέχρι την ακροθαλασσιά. Μερικά παιδιά έχτιζαν ένα κάστρο στην άμμο ανέμελα.</a:t>
            </a:r>
          </a:p>
          <a:p>
            <a:r>
              <a:rPr lang="el-GR" sz="1200" kern="1200" dirty="0" smtClean="0">
                <a:solidFill>
                  <a:schemeClr val="tx1"/>
                </a:solidFill>
                <a:latin typeface="+mn-lt"/>
                <a:ea typeface="+mn-ea"/>
                <a:cs typeface="+mn-cs"/>
              </a:rPr>
              <a:t>«Πώς σε λένε;» τον ρώτησε ο </a:t>
            </a:r>
            <a:r>
              <a:rPr lang="el-GR" sz="1200" b="1" kern="1200" dirty="0" smtClean="0">
                <a:solidFill>
                  <a:schemeClr val="tx1"/>
                </a:solidFill>
                <a:effectLst>
                  <a:outerShdw blurRad="50800" dist="38100" algn="tr" rotWithShape="0">
                    <a:prstClr val="black">
                      <a:alpha val="40000"/>
                    </a:prstClr>
                  </a:outerShdw>
                </a:effectLst>
                <a:latin typeface="+mn-lt"/>
                <a:ea typeface="+mn-ea"/>
                <a:cs typeface="+mn-cs"/>
              </a:rPr>
              <a:t>Ζήλιας</a:t>
            </a:r>
            <a:r>
              <a:rPr lang="el-GR" sz="1200" kern="1200" dirty="0" smtClean="0">
                <a:solidFill>
                  <a:schemeClr val="tx1"/>
                </a:solidFill>
                <a:latin typeface="+mn-lt"/>
                <a:ea typeface="+mn-ea"/>
                <a:cs typeface="+mn-cs"/>
              </a:rPr>
              <a:t>, ένα αγόρι που έμενε δίπλα στην παραλία.</a:t>
            </a:r>
          </a:p>
          <a:p>
            <a:r>
              <a:rPr lang="el-GR" sz="1200" kern="1200" dirty="0" smtClean="0">
                <a:solidFill>
                  <a:schemeClr val="tx1"/>
                </a:solidFill>
                <a:latin typeface="+mn-lt"/>
                <a:ea typeface="+mn-ea"/>
                <a:cs typeface="+mn-cs"/>
              </a:rPr>
              <a:t>«Αγαπητό με λένε. Νιώθω κουρασμένος...»</a:t>
            </a:r>
          </a:p>
          <a:p>
            <a:r>
              <a:rPr lang="el-GR" sz="1200" kern="1200" dirty="0" smtClean="0">
                <a:solidFill>
                  <a:schemeClr val="tx1"/>
                </a:solidFill>
                <a:latin typeface="+mn-lt"/>
                <a:ea typeface="+mn-ea"/>
                <a:cs typeface="+mn-cs"/>
              </a:rPr>
              <a:t>«Βουνίσιος είσαι;»</a:t>
            </a:r>
          </a:p>
          <a:p>
            <a:r>
              <a:rPr lang="el-GR" sz="1200" kern="1200" dirty="0" smtClean="0">
                <a:solidFill>
                  <a:schemeClr val="tx1"/>
                </a:solidFill>
                <a:latin typeface="+mn-lt"/>
                <a:ea typeface="+mn-ea"/>
                <a:cs typeface="+mn-cs"/>
              </a:rPr>
              <a:t>«Είμαι παιδί. Δώσε μου μια ευκαιρία. Θέλεις να γίνουμε φίλοι;»</a:t>
            </a:r>
          </a:p>
          <a:p>
            <a:r>
              <a:rPr lang="el-GR" sz="1200" kern="1200" dirty="0" smtClean="0">
                <a:solidFill>
                  <a:schemeClr val="tx1"/>
                </a:solidFill>
                <a:latin typeface="+mn-lt"/>
                <a:ea typeface="+mn-ea"/>
                <a:cs typeface="+mn-cs"/>
              </a:rPr>
              <a:t>«Κοίτα... πρώτα θα διαγωνιστούμε στο κολύμπι, και μετά θα γίνουμε φίλοι».</a:t>
            </a:r>
          </a:p>
          <a:p>
            <a:r>
              <a:rPr lang="el-GR" sz="1200" kern="1200" dirty="0" smtClean="0">
                <a:solidFill>
                  <a:schemeClr val="tx1"/>
                </a:solidFill>
                <a:latin typeface="+mn-lt"/>
                <a:ea typeface="+mn-ea"/>
                <a:cs typeface="+mn-cs"/>
              </a:rPr>
              <a:t>«Εντάξει», συμφώνησε ο Αγαπητός και ξεντύθηκε με βιάση.</a:t>
            </a:r>
          </a:p>
          <a:p>
            <a:r>
              <a:rPr lang="el-GR" sz="1200" kern="1200" dirty="0" smtClean="0">
                <a:solidFill>
                  <a:schemeClr val="tx1"/>
                </a:solidFill>
                <a:latin typeface="+mn-lt"/>
                <a:ea typeface="+mn-ea"/>
                <a:cs typeface="+mn-cs"/>
              </a:rPr>
              <a:t>«Ένα, δύο, ΤΡΙΑ!» μέτρησε φωναχτά ο Ζήλιας.</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Βούτηξαν στο νερό και άρχισαν να κολυμπούν. Ο Αγαπητός κολύμπησε ταχύτερα και τερμάτισε πρώτος. Έξω απ’ το νερό, πήγε να μιλήσει χαρούμενος στον Ζήλια, μα αυτός του γύρισε την πλάτη.</a:t>
            </a:r>
          </a:p>
          <a:p>
            <a:r>
              <a:rPr lang="el-GR" sz="1200" kern="1200" dirty="0" smtClean="0">
                <a:solidFill>
                  <a:schemeClr val="tx1"/>
                </a:solidFill>
                <a:latin typeface="+mn-lt"/>
                <a:ea typeface="+mn-ea"/>
                <a:cs typeface="+mn-cs"/>
              </a:rPr>
              <a:t>«Πάντα κερδίζω στους αγώνες. Δε θα με νικήσει εμένα το παιδί του βουνού!» τσίριξε ο Ζήλιας.</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Αγαπητός δε στεναχωρήθηκε. «Αυτός χάνει, εγώ βγαίνω κερδισμένος. Θα μπορούσα να του πω τόσα και τόσα θαυμαστά πράγματα για το βουνό. Τώρα δε θα τα μάθει ποτέ. Εγώ όμως θα μάθω πολλά ακόμη για την παραλία», είπε από μέσα του.</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Όλα τα παιδιά κίνησαν για τα σπίτια τους κάνοντας πειράγματα μεταξύ τους. Ο Αγαπητός βρήκε μια σπηλιά στην παραλία και κάθισε μονάχος. Αγνάντευε από μακριά τους ψαράδες με τις βάρκες τους. Ήταν αποφασισμένος να μείνει εκεί λίγες ώρες ακόμα, με την ελπίδα να βρει κάποιο φίλο πριν πάρει το δρόμο του γυρισμού.</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Λίγες ώρες αργότερα, άρχισε ν’ ανησυχεί πως η ζωή του στο χωριό θα ήταν βαρετή, αφού δεν είχε παρέα για να μοιραστεί αγάπη και μάθηση. Τότε διέκρινε μια ψαρόβαρκα στον ορίζοντα. Μερικοί ψαράδες λικνίζονταν μέσα στη βάρκα κι έκαναν ρυθμικές χειρονομίες σαν να τραγουδούσαν. Σκέφτηκε ότι, αν πήγαινε μέχρι εκεί, ίσως και να τον δέχονταν στην ομάδα τους. Ξεκίνησε να κολυμπάει μόνος του. Σύντομα όμως ένα δυνατό ρεύμα άρχισε να τον παρασύρει.</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Την ίδια στιγμή, σε ένα άλλο σημείο της παραλίας, ένα κινηματογραφικό συνεργείο είχε πιάσει δουλειά για τα καλά. Ο σκηνοθέτης, που ήτανε γνωστός με το παρατσούκλι </a:t>
            </a:r>
            <a:r>
              <a:rPr lang="el-GR" sz="1200" b="1" kern="1200" dirty="0" err="1" smtClean="0">
                <a:solidFill>
                  <a:schemeClr val="tx1"/>
                </a:solidFill>
                <a:effectLst>
                  <a:outerShdw blurRad="50800" dist="38100" algn="tr" rotWithShape="0">
                    <a:prstClr val="black">
                      <a:alpha val="40000"/>
                    </a:prstClr>
                  </a:outerShdw>
                </a:effectLst>
                <a:latin typeface="+mn-lt"/>
                <a:ea typeface="+mn-ea"/>
                <a:cs typeface="+mn-cs"/>
              </a:rPr>
              <a:t>Σώστης</a:t>
            </a:r>
            <a:r>
              <a:rPr lang="el-GR" sz="1200" kern="1200" dirty="0" smtClean="0">
                <a:solidFill>
                  <a:schemeClr val="tx1"/>
                </a:solidFill>
                <a:latin typeface="+mn-lt"/>
                <a:ea typeface="+mn-ea"/>
                <a:cs typeface="+mn-cs"/>
              </a:rPr>
              <a:t>, ξαφνικά κοκάλωσε. Κατάλαβε ότι το αγόρι κινδύνευε μες στο νερό, και κολύμπησε γρήγορα για να τον σώσει. Βλέπετε, ήτανε ναυαγοσώστης.</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«Κάντε στην άκρη. Το παιδί χρειάζεται επειγόντως βοήθεια», φώναξε ο </a:t>
            </a:r>
            <a:r>
              <a:rPr lang="el-GR" sz="1200" b="1" kern="1200" dirty="0" err="1" smtClean="0">
                <a:solidFill>
                  <a:schemeClr val="tx1"/>
                </a:solidFill>
                <a:effectLst>
                  <a:outerShdw blurRad="50800" dist="38100" algn="tr" rotWithShape="0">
                    <a:prstClr val="black">
                      <a:alpha val="40000"/>
                    </a:prstClr>
                  </a:outerShdw>
                </a:effectLst>
                <a:latin typeface="+mn-lt"/>
                <a:ea typeface="+mn-ea"/>
                <a:cs typeface="+mn-cs"/>
              </a:rPr>
              <a:t>Σώστης</a:t>
            </a:r>
            <a:r>
              <a:rPr lang="el-GR" sz="1200" kern="1200" dirty="0" smtClean="0">
                <a:solidFill>
                  <a:schemeClr val="tx1"/>
                </a:solidFill>
                <a:latin typeface="+mn-lt"/>
                <a:ea typeface="+mn-ea"/>
                <a:cs typeface="+mn-cs"/>
              </a:rPr>
              <a:t> την ώρα που τον έβγαζε στην ακτή αναίσθητο.</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Όλοι παρακολουθούσαν αμίλητοι το σκηνοθέτη που έδινε στ’ αγόρι την πρώτη βοήθεια. Αγωνιούσαν για την επιβίωση του παιδιού. Είχαν όμως εμπιστοσύνη στις ικανότητες του </a:t>
            </a:r>
            <a:r>
              <a:rPr lang="el-GR" sz="1200" kern="1200" dirty="0" err="1" smtClean="0">
                <a:solidFill>
                  <a:schemeClr val="tx1"/>
                </a:solidFill>
                <a:latin typeface="+mn-lt"/>
                <a:ea typeface="+mn-ea"/>
                <a:cs typeface="+mn-cs"/>
              </a:rPr>
              <a:t>Σώστη</a:t>
            </a:r>
            <a:r>
              <a:rPr lang="el-GR" sz="1200" kern="1200" dirty="0" smtClean="0">
                <a:solidFill>
                  <a:schemeClr val="tx1"/>
                </a:solidFill>
                <a:latin typeface="+mn-lt"/>
                <a:ea typeface="+mn-ea"/>
                <a:cs typeface="+mn-cs"/>
              </a:rPr>
              <a:t>, γιατί είχε ναυαγοσωστική εμπειρία σαράντα ετών.</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 του έδωσε το «φιλί της ζωής». Μετά από σύντομη προσπάθεια, τον επανέφερε στη ζωή.</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«Γιατί κολύμπησες ολομόναχος; Είναι επικίνδυνο να κολυμπάς σε αυτή τη θάλασσα με τα ρεύματα χωρίς σωσίβιο», του είπε.</a:t>
            </a:r>
          </a:p>
          <a:p>
            <a:r>
              <a:rPr lang="el-GR" sz="1200" kern="1200" dirty="0" smtClean="0">
                <a:solidFill>
                  <a:schemeClr val="tx1"/>
                </a:solidFill>
                <a:latin typeface="+mn-lt"/>
                <a:ea typeface="+mn-ea"/>
                <a:cs typeface="+mn-cs"/>
              </a:rPr>
              <a:t>«Πήγαινα στους βαρκάρηδες για να βρω φίλους. Κανένας δε με θέλει. Είμαι παιδί. Κανένας δε μου δίνει μια ευκαιρία», αποκρίθηκε ο Αγαπητός κι άρχισε να βήχει και να κλαίει.</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Ο </a:t>
            </a:r>
            <a:r>
              <a:rPr lang="el-GR" sz="1200" kern="1200" dirty="0" err="1" smtClean="0">
                <a:solidFill>
                  <a:schemeClr val="tx1"/>
                </a:solidFill>
                <a:latin typeface="+mn-lt"/>
                <a:ea typeface="+mn-ea"/>
                <a:cs typeface="+mn-cs"/>
              </a:rPr>
              <a:t>Σώστης</a:t>
            </a:r>
            <a:r>
              <a:rPr lang="el-GR" sz="1200" kern="1200" dirty="0" smtClean="0">
                <a:solidFill>
                  <a:schemeClr val="tx1"/>
                </a:solidFill>
                <a:latin typeface="+mn-lt"/>
                <a:ea typeface="+mn-ea"/>
                <a:cs typeface="+mn-cs"/>
              </a:rPr>
              <a:t> συγκινήθηκε από τα λόγια του μικρού.</a:t>
            </a:r>
          </a:p>
          <a:p>
            <a:r>
              <a:rPr lang="el-GR" sz="1200" kern="1200" dirty="0" smtClean="0">
                <a:solidFill>
                  <a:schemeClr val="tx1"/>
                </a:solidFill>
                <a:latin typeface="+mn-lt"/>
                <a:ea typeface="+mn-ea"/>
                <a:cs typeface="+mn-cs"/>
              </a:rPr>
              <a:t>«Μη μου στεναχωριέσαι! Θέλεις να έρθεις σε μια κατασκήνωση που έχω; Θα σ’ αρέσει», του πρότεινε.</a:t>
            </a:r>
          </a:p>
          <a:p>
            <a:r>
              <a:rPr lang="el-GR" sz="1200" kern="1200" dirty="0" smtClean="0">
                <a:solidFill>
                  <a:schemeClr val="tx1"/>
                </a:solidFill>
                <a:latin typeface="+mn-lt"/>
                <a:ea typeface="+mn-ea"/>
                <a:cs typeface="+mn-cs"/>
              </a:rPr>
              <a:t>«Ναι. Σ’ ευχαριστώ», αποκρίθηκε ο Αγαπητός χωρίς να έχει καταλάβει τι θα συναντούσε.</a:t>
            </a:r>
          </a:p>
        </p:txBody>
      </p:sp>
      <p:sp>
        <p:nvSpPr>
          <p:cNvPr id="4" name="3 - Θέση αριθμού διαφάνειας"/>
          <p:cNvSpPr>
            <a:spLocks noGrp="1"/>
          </p:cNvSpPr>
          <p:nvPr>
            <p:ph type="sldNum" sz="quarter" idx="10"/>
          </p:nvPr>
        </p:nvSpPr>
        <p:spPr/>
        <p:txBody>
          <a:bodyPr/>
          <a:lstStyle/>
          <a:p>
            <a:fld id="{EF3DDCA5-7D10-423D-917C-EFC8CB87CECD}"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14350" y="2840568"/>
            <a:ext cx="5829300" cy="1960033"/>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972050" y="366185"/>
            <a:ext cx="1543050" cy="780203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42900" y="366185"/>
            <a:ext cx="4514850" cy="780203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41735" y="5875867"/>
            <a:ext cx="5829300" cy="1816100"/>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42900" y="364067"/>
            <a:ext cx="2256235" cy="154940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44216" y="6400800"/>
            <a:ext cx="4114800" cy="755651"/>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A2037A-44A0-47D1-BFA2-3BD77B589506}" type="datetimeFigureOut">
              <a:rPr lang="el-GR" smtClean="0"/>
              <a:pPr/>
              <a:t>11/4/2016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A878F38-CFA5-4B6F-AC0F-0715DE571B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A2037A-44A0-47D1-BFA2-3BD77B589506}" type="datetimeFigureOut">
              <a:rPr lang="el-GR" smtClean="0"/>
              <a:pPr/>
              <a:t>11/4/2016</a:t>
            </a:fld>
            <a:endParaRPr lang="el-GR"/>
          </a:p>
        </p:txBody>
      </p:sp>
      <p:sp>
        <p:nvSpPr>
          <p:cNvPr id="5" name="4 - Θέση υποσέλιδου"/>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A878F38-CFA5-4B6F-AC0F-0715DE571B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Pictures\1 σκίτσα βιβλίων\15 Αγαπητός σκίτσα\2 Αγαπητός Έγχρωμα\Αγαπητός Εξώφυλλο.jpg"/>
          <p:cNvPicPr>
            <a:picLocks noChangeAspect="1" noChangeArrowheads="1"/>
          </p:cNvPicPr>
          <p:nvPr/>
        </p:nvPicPr>
        <p:blipFill>
          <a:blip r:embed="rId3" cstate="print"/>
          <a:srcRect l="3125" t="2343" r="3125" b="3125"/>
          <a:stretch>
            <a:fillRect/>
          </a:stretch>
        </p:blipFill>
        <p:spPr bwMode="auto">
          <a:xfrm>
            <a:off x="0" y="0"/>
            <a:ext cx="6858000" cy="9144000"/>
          </a:xfrm>
          <a:prstGeom prst="rect">
            <a:avLst/>
          </a:prstGeom>
          <a:noFill/>
        </p:spPr>
      </p:pic>
      <p:sp>
        <p:nvSpPr>
          <p:cNvPr id="5" name="1 - Τίτλος"/>
          <p:cNvSpPr txBox="1">
            <a:spLocks/>
          </p:cNvSpPr>
          <p:nvPr/>
        </p:nvSpPr>
        <p:spPr>
          <a:xfrm>
            <a:off x="500042" y="285720"/>
            <a:ext cx="5829300" cy="19600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800" b="1" i="0" u="none" strike="noStrike" kern="1200" cap="none" spc="0" normalizeH="0" baseline="0" noProof="0" dirty="0" smtClean="0">
                <a:ln>
                  <a:noFill/>
                </a:ln>
                <a:solidFill>
                  <a:schemeClr val="tx1"/>
                </a:solidFill>
                <a:effectLst/>
                <a:uLnTx/>
                <a:uFillTx/>
                <a:latin typeface="+mj-lt"/>
                <a:ea typeface="+mj-ea"/>
                <a:cs typeface="+mj-cs"/>
              </a:rPr>
              <a:t>Στάθης Αβραμίδης</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0" i="0" u="none" strike="noStrike" kern="1200" cap="none" spc="0" normalizeH="0" baseline="0" noProof="0" dirty="0" smtClean="0">
                <a:ln>
                  <a:noFill/>
                </a:ln>
                <a:solidFill>
                  <a:schemeClr val="tx1"/>
                </a:solidFill>
                <a:effectLst/>
                <a:uLnTx/>
                <a:uFillTx/>
                <a:latin typeface="+mj-lt"/>
                <a:ea typeface="+mj-ea"/>
                <a:cs typeface="+mj-cs"/>
              </a:rPr>
              <a:t>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0" i="0" u="none" strike="noStrike" kern="1200" cap="none" spc="0" normalizeH="0" baseline="0" noProof="0" dirty="0" smtClean="0">
                <a:ln>
                  <a:noFill/>
                </a:ln>
                <a:solidFill>
                  <a:schemeClr val="tx1"/>
                </a:solidFill>
                <a:effectLst/>
                <a:uLnTx/>
                <a:uFillTx/>
                <a:latin typeface="+mj-lt"/>
                <a:ea typeface="+mj-ea"/>
                <a:cs typeface="+mj-cs"/>
              </a:rPr>
              <a:t>Εικονογράφηση</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1" i="0" u="none" strike="noStrike" kern="1200" cap="none" spc="0" normalizeH="0" baseline="0" noProof="0" dirty="0" smtClean="0">
                <a:ln>
                  <a:noFill/>
                </a:ln>
                <a:solidFill>
                  <a:schemeClr val="tx1"/>
                </a:solidFill>
                <a:effectLst/>
                <a:uLnTx/>
                <a:uFillTx/>
                <a:latin typeface="+mj-lt"/>
                <a:ea typeface="+mj-ea"/>
                <a:cs typeface="+mj-cs"/>
              </a:rPr>
              <a:t>Νίκος Κουρεμένος</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1800" b="1" i="0" u="none" strike="noStrike" kern="1200" cap="none" spc="0" normalizeH="0" baseline="0" noProof="0" dirty="0" smtClean="0">
                <a:ln>
                  <a:noFill/>
                </a:ln>
                <a:solidFill>
                  <a:schemeClr val="tx1"/>
                </a:solidFill>
                <a:effectLst/>
                <a:uLnTx/>
                <a:uFillTx/>
                <a:latin typeface="+mj-lt"/>
                <a:ea typeface="+mj-ea"/>
                <a:cs typeface="+mj-cs"/>
              </a:rPr>
              <a:t> </a:t>
            </a:r>
            <a:r>
              <a:rPr kumimoji="0" lang="el-GR" sz="1800" b="0" i="0" u="none" strike="noStrike" kern="1200" cap="none" spc="0" normalizeH="0" baseline="0" noProof="0" dirty="0" smtClean="0">
                <a:ln>
                  <a:noFill/>
                </a:ln>
                <a:solidFill>
                  <a:schemeClr val="tx1"/>
                </a:solidFill>
                <a:effectLst/>
                <a:uLnTx/>
                <a:uFillTx/>
                <a:latin typeface="+mj-lt"/>
                <a:ea typeface="+mj-ea"/>
                <a:cs typeface="+mj-cs"/>
              </a:rPr>
              <a:t/>
            </a:r>
            <a:br>
              <a:rPr kumimoji="0" lang="el-GR" sz="1800" b="0" i="0" u="none" strike="noStrike" kern="1200" cap="none" spc="0" normalizeH="0" baseline="0" noProof="0" dirty="0" smtClean="0">
                <a:ln>
                  <a:noFill/>
                </a:ln>
                <a:solidFill>
                  <a:schemeClr val="tx1"/>
                </a:solidFill>
                <a:effectLst/>
                <a:uLnTx/>
                <a:uFillTx/>
                <a:latin typeface="+mj-lt"/>
                <a:ea typeface="+mj-ea"/>
                <a:cs typeface="+mj-cs"/>
              </a:rPr>
            </a:br>
            <a:r>
              <a:rPr kumimoji="0" lang="el-GR" sz="3600" b="1" i="0" u="none" strike="noStrike" kern="1200" cap="none" spc="0" normalizeH="0" baseline="0" noProof="0" dirty="0" smtClean="0">
                <a:ln>
                  <a:noFill/>
                </a:ln>
                <a:solidFill>
                  <a:schemeClr val="tx1"/>
                </a:solidFill>
                <a:effectLst/>
                <a:uLnTx/>
                <a:uFillTx/>
                <a:latin typeface="+mj-lt"/>
                <a:ea typeface="+mj-ea"/>
                <a:cs typeface="+mj-cs"/>
              </a:rPr>
              <a:t>Μια Ευκαιρία </a:t>
            </a:r>
            <a:r>
              <a:rPr lang="el-GR" sz="3600" b="1" dirty="0" smtClean="0">
                <a:latin typeface="+mj-lt"/>
                <a:ea typeface="+mj-ea"/>
                <a:cs typeface="+mj-cs"/>
              </a:rPr>
              <a:t>Στα </a:t>
            </a:r>
            <a:r>
              <a:rPr kumimoji="0" lang="el-GR" sz="3600" b="1" i="0" u="none" strike="noStrike" kern="1200" cap="none" spc="0" normalizeH="0" baseline="0" noProof="0" dirty="0" smtClean="0">
                <a:ln>
                  <a:noFill/>
                </a:ln>
                <a:solidFill>
                  <a:schemeClr val="tx1"/>
                </a:solidFill>
                <a:effectLst/>
                <a:uLnTx/>
                <a:uFillTx/>
                <a:latin typeface="+mj-lt"/>
                <a:ea typeface="+mj-ea"/>
                <a:cs typeface="+mj-cs"/>
              </a:rPr>
              <a:t>Παιδιά</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endParaRPr kumimoji="0" lang="el-GR"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2 - Υπότιτλος"/>
          <p:cNvSpPr txBox="1">
            <a:spLocks/>
          </p:cNvSpPr>
          <p:nvPr/>
        </p:nvSpPr>
        <p:spPr>
          <a:xfrm>
            <a:off x="0" y="7523188"/>
            <a:ext cx="6858000" cy="40639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 </a:t>
            </a:r>
            <a:r>
              <a:rPr lang="el-GR" sz="1400" b="1" dirty="0" smtClean="0"/>
              <a:t>Αρωγή-Στήριξη</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8"/>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8" name="17 - TextBox"/>
          <p:cNvSpPr txBox="1"/>
          <p:nvPr/>
        </p:nvSpPr>
        <p:spPr>
          <a:xfrm rot="21025334">
            <a:off x="3573016" y="2696347"/>
            <a:ext cx="664926" cy="307777"/>
          </a:xfrm>
          <a:prstGeom prst="rect">
            <a:avLst/>
          </a:prstGeom>
          <a:noFill/>
        </p:spPr>
        <p:txBody>
          <a:bodyPr wrap="none" rtlCol="0">
            <a:spAutoFit/>
          </a:bodyPr>
          <a:lstStyle/>
          <a:p>
            <a:r>
              <a:rPr lang="el-GR" sz="1400" dirty="0" smtClean="0">
                <a:cs typeface="Andalus" pitchFamily="18" charset="-78"/>
              </a:rPr>
              <a:t>αγάπη</a:t>
            </a:r>
            <a:endParaRPr lang="el-GR" sz="1400" dirty="0">
              <a:cs typeface="Andalus" pitchFamily="18" charset="-78"/>
            </a:endParaRPr>
          </a:p>
        </p:txBody>
      </p:sp>
      <p:sp>
        <p:nvSpPr>
          <p:cNvPr id="19" name="18 - TextBox"/>
          <p:cNvSpPr txBox="1"/>
          <p:nvPr/>
        </p:nvSpPr>
        <p:spPr>
          <a:xfrm rot="21025334">
            <a:off x="3497014" y="3379569"/>
            <a:ext cx="1138453" cy="307777"/>
          </a:xfrm>
          <a:prstGeom prst="rect">
            <a:avLst/>
          </a:prstGeom>
          <a:noFill/>
        </p:spPr>
        <p:txBody>
          <a:bodyPr wrap="none" rtlCol="0">
            <a:spAutoFit/>
          </a:bodyPr>
          <a:lstStyle/>
          <a:p>
            <a:r>
              <a:rPr lang="el-GR" sz="1400" dirty="0" smtClean="0">
                <a:cs typeface="Andalus" pitchFamily="18" charset="-78"/>
              </a:rPr>
              <a:t>ενδυνάμωση</a:t>
            </a:r>
            <a:endParaRPr lang="el-GR" sz="1400" dirty="0">
              <a:cs typeface="Andalus" pitchFamily="18" charset="-78"/>
            </a:endParaRPr>
          </a:p>
        </p:txBody>
      </p:sp>
      <p:sp>
        <p:nvSpPr>
          <p:cNvPr id="20" name="19 - TextBox"/>
          <p:cNvSpPr txBox="1"/>
          <p:nvPr/>
        </p:nvSpPr>
        <p:spPr>
          <a:xfrm rot="811393">
            <a:off x="3598322" y="3086181"/>
            <a:ext cx="770467" cy="307777"/>
          </a:xfrm>
          <a:prstGeom prst="rect">
            <a:avLst/>
          </a:prstGeom>
          <a:noFill/>
        </p:spPr>
        <p:txBody>
          <a:bodyPr wrap="none" rtlCol="0">
            <a:spAutoFit/>
          </a:bodyPr>
          <a:lstStyle/>
          <a:p>
            <a:r>
              <a:rPr lang="el-GR" sz="1400" dirty="0" smtClean="0">
                <a:cs typeface="Andalus" pitchFamily="18" charset="-78"/>
              </a:rPr>
              <a:t>μάθηση</a:t>
            </a:r>
            <a:endParaRPr lang="el-GR" sz="1400" dirty="0">
              <a:cs typeface="Andalus" pitchFamily="18" charset="-78"/>
            </a:endParaRPr>
          </a:p>
        </p:txBody>
      </p:sp>
      <p:sp>
        <p:nvSpPr>
          <p:cNvPr id="21" name="20 - TextBox"/>
          <p:cNvSpPr txBox="1"/>
          <p:nvPr/>
        </p:nvSpPr>
        <p:spPr>
          <a:xfrm rot="21025334">
            <a:off x="3498625" y="3829850"/>
            <a:ext cx="919291" cy="307777"/>
          </a:xfrm>
          <a:prstGeom prst="rect">
            <a:avLst/>
          </a:prstGeom>
          <a:noFill/>
        </p:spPr>
        <p:txBody>
          <a:bodyPr wrap="none" rtlCol="0">
            <a:spAutoFit/>
          </a:bodyPr>
          <a:lstStyle/>
          <a:p>
            <a:r>
              <a:rPr lang="el-GR" sz="1400" dirty="0" smtClean="0">
                <a:cs typeface="Andalus" pitchFamily="18" charset="-78"/>
              </a:rPr>
              <a:t>ασφάλεια</a:t>
            </a:r>
            <a:endParaRPr lang="el-GR" sz="1400" dirty="0">
              <a:cs typeface="Andalus" pitchFamily="18" charset="-78"/>
            </a:endParaRPr>
          </a:p>
        </p:txBody>
      </p:sp>
      <p:sp>
        <p:nvSpPr>
          <p:cNvPr id="22" name="21 - TextBox"/>
          <p:cNvSpPr txBox="1"/>
          <p:nvPr/>
        </p:nvSpPr>
        <p:spPr>
          <a:xfrm>
            <a:off x="2701645" y="3071802"/>
            <a:ext cx="577402" cy="307777"/>
          </a:xfrm>
          <a:prstGeom prst="rect">
            <a:avLst/>
          </a:prstGeom>
          <a:noFill/>
        </p:spPr>
        <p:txBody>
          <a:bodyPr wrap="none" rtlCol="0">
            <a:spAutoFit/>
          </a:bodyPr>
          <a:lstStyle/>
          <a:p>
            <a:r>
              <a:rPr lang="el-GR" sz="1400" dirty="0" smtClean="0">
                <a:cs typeface="Andalus" pitchFamily="18" charset="-78"/>
              </a:rPr>
              <a:t>ζήλια</a:t>
            </a:r>
            <a:endParaRPr lang="el-GR" sz="1400" dirty="0">
              <a:cs typeface="Andalus" pitchFamily="18" charset="-78"/>
            </a:endParaRPr>
          </a:p>
        </p:txBody>
      </p:sp>
      <p:sp>
        <p:nvSpPr>
          <p:cNvPr id="23" name="22 - TextBox"/>
          <p:cNvSpPr txBox="1"/>
          <p:nvPr/>
        </p:nvSpPr>
        <p:spPr>
          <a:xfrm>
            <a:off x="2643182" y="3401038"/>
            <a:ext cx="883383" cy="307777"/>
          </a:xfrm>
          <a:prstGeom prst="rect">
            <a:avLst/>
          </a:prstGeom>
          <a:noFill/>
        </p:spPr>
        <p:txBody>
          <a:bodyPr wrap="none" rtlCol="0">
            <a:spAutoFit/>
          </a:bodyPr>
          <a:lstStyle/>
          <a:p>
            <a:r>
              <a:rPr lang="el-GR" sz="1400" dirty="0" smtClean="0">
                <a:cs typeface="Andalus" pitchFamily="18" charset="-78"/>
              </a:rPr>
              <a:t>εγωισμός</a:t>
            </a:r>
            <a:endParaRPr lang="el-GR" sz="1400" dirty="0">
              <a:cs typeface="Andalus" pitchFamily="18" charset="-78"/>
            </a:endParaRPr>
          </a:p>
        </p:txBody>
      </p:sp>
      <p:sp>
        <p:nvSpPr>
          <p:cNvPr id="24" name="23 - TextBox"/>
          <p:cNvSpPr txBox="1"/>
          <p:nvPr/>
        </p:nvSpPr>
        <p:spPr>
          <a:xfrm rot="21025334">
            <a:off x="2515951" y="2553124"/>
            <a:ext cx="660758" cy="307777"/>
          </a:xfrm>
          <a:prstGeom prst="rect">
            <a:avLst/>
          </a:prstGeom>
          <a:noFill/>
        </p:spPr>
        <p:txBody>
          <a:bodyPr wrap="none" rtlCol="0">
            <a:spAutoFit/>
          </a:bodyPr>
          <a:lstStyle/>
          <a:p>
            <a:r>
              <a:rPr lang="el-GR" sz="1400" dirty="0" smtClean="0">
                <a:cs typeface="Andalus" pitchFamily="18" charset="-78"/>
              </a:rPr>
              <a:t>φόβος</a:t>
            </a:r>
            <a:endParaRPr lang="el-GR" sz="1400" dirty="0">
              <a:cs typeface="Andalus" pitchFamily="18" charset="-78"/>
            </a:endParaRPr>
          </a:p>
        </p:txBody>
      </p:sp>
      <p:sp>
        <p:nvSpPr>
          <p:cNvPr id="25" name="24 - TextBox"/>
          <p:cNvSpPr txBox="1"/>
          <p:nvPr/>
        </p:nvSpPr>
        <p:spPr>
          <a:xfrm rot="756638">
            <a:off x="2716671" y="3744978"/>
            <a:ext cx="832792" cy="307777"/>
          </a:xfrm>
          <a:prstGeom prst="rect">
            <a:avLst/>
          </a:prstGeom>
          <a:noFill/>
        </p:spPr>
        <p:txBody>
          <a:bodyPr wrap="none" rtlCol="0">
            <a:spAutoFit/>
          </a:bodyPr>
          <a:lstStyle/>
          <a:p>
            <a:r>
              <a:rPr lang="el-GR" sz="1400" dirty="0" smtClean="0">
                <a:cs typeface="Andalus" pitchFamily="18" charset="-78"/>
              </a:rPr>
              <a:t>κίνδυνος</a:t>
            </a:r>
            <a:endParaRPr lang="el-GR" sz="1400" dirty="0">
              <a:cs typeface="Andalus" pitchFamily="18" charset="-78"/>
            </a:endParaRPr>
          </a:p>
        </p:txBody>
      </p:sp>
      <p:pic>
        <p:nvPicPr>
          <p:cNvPr id="26" name="Picture 3" descr="167454_980"/>
          <p:cNvPicPr>
            <a:picLocks noChangeAspect="1" noChangeArrowheads="1"/>
          </p:cNvPicPr>
          <p:nvPr/>
        </p:nvPicPr>
        <p:blipFill>
          <a:blip r:embed="rId4" cstate="print">
            <a:clrChange>
              <a:clrFrom>
                <a:srgbClr val="FFFFFF"/>
              </a:clrFrom>
              <a:clrTo>
                <a:srgbClr val="FFFFFF">
                  <a:alpha val="0"/>
                </a:srgbClr>
              </a:clrTo>
            </a:clrChange>
          </a:blip>
          <a:srcRect l="22508" t="11441" r="24991" b="13120"/>
          <a:stretch>
            <a:fillRect/>
          </a:stretch>
        </p:blipFill>
        <p:spPr bwMode="auto">
          <a:xfrm rot="16870430">
            <a:off x="4847795" y="5080251"/>
            <a:ext cx="611691" cy="441069"/>
          </a:xfrm>
          <a:prstGeom prst="rect">
            <a:avLst/>
          </a:prstGeom>
          <a:noFill/>
          <a:ln w="9525">
            <a:noFill/>
            <a:miter lim="800000"/>
            <a:headEnd/>
            <a:tailEnd/>
          </a:ln>
        </p:spPr>
      </p:pic>
      <p:pic>
        <p:nvPicPr>
          <p:cNvPr id="29711" name="Picture 15" descr="IWSD-May15_logo"/>
          <p:cNvPicPr>
            <a:picLocks noChangeAspect="1" noChangeArrowheads="1"/>
          </p:cNvPicPr>
          <p:nvPr/>
        </p:nvPicPr>
        <p:blipFill>
          <a:blip r:embed="rId5">
            <a:clrChange>
              <a:clrFrom>
                <a:srgbClr val="FFFFFA"/>
              </a:clrFrom>
              <a:clrTo>
                <a:srgbClr val="FFFFFA">
                  <a:alpha val="0"/>
                </a:srgbClr>
              </a:clrTo>
            </a:clrChange>
          </a:blip>
          <a:srcRect/>
          <a:stretch>
            <a:fillRect/>
          </a:stretch>
        </p:blipFill>
        <p:spPr bwMode="auto">
          <a:xfrm>
            <a:off x="247655" y="8072462"/>
            <a:ext cx="895350" cy="457200"/>
          </a:xfrm>
          <a:prstGeom prst="rect">
            <a:avLst/>
          </a:prstGeom>
          <a:noFill/>
        </p:spPr>
      </p:pic>
      <p:pic>
        <p:nvPicPr>
          <p:cNvPr id="29710" name="Picture 14" descr="Sciacca logo"/>
          <p:cNvPicPr>
            <a:picLocks noChangeAspect="1" noChangeArrowheads="1"/>
          </p:cNvPicPr>
          <p:nvPr/>
        </p:nvPicPr>
        <p:blipFill>
          <a:blip r:embed="rId6" cstate="print"/>
          <a:srcRect/>
          <a:stretch>
            <a:fillRect/>
          </a:stretch>
        </p:blipFill>
        <p:spPr bwMode="auto">
          <a:xfrm>
            <a:off x="1685916" y="8072462"/>
            <a:ext cx="457200" cy="457200"/>
          </a:xfrm>
          <a:prstGeom prst="rect">
            <a:avLst/>
          </a:prstGeom>
          <a:noFill/>
        </p:spPr>
      </p:pic>
      <p:pic>
        <p:nvPicPr>
          <p:cNvPr id="29709" name="Εικόνα 3" descr="https://secure38.securewebsession.com/ishof.org/e-store/content/cache/skins/12Anchors/images/image-logo.png"/>
          <p:cNvPicPr>
            <a:picLocks noChangeAspect="1" noChangeArrowheads="1"/>
          </p:cNvPicPr>
          <p:nvPr/>
        </p:nvPicPr>
        <p:blipFill>
          <a:blip r:embed="rId7">
            <a:clrChange>
              <a:clrFrom>
                <a:srgbClr val="FDFDFD"/>
              </a:clrFrom>
              <a:clrTo>
                <a:srgbClr val="FDFDFD">
                  <a:alpha val="0"/>
                </a:srgbClr>
              </a:clrTo>
            </a:clrChange>
          </a:blip>
          <a:srcRect l="3780" t="16570" r="51807" b="17152"/>
          <a:stretch>
            <a:fillRect/>
          </a:stretch>
        </p:blipFill>
        <p:spPr bwMode="auto">
          <a:xfrm>
            <a:off x="2224084" y="8072462"/>
            <a:ext cx="704850" cy="457200"/>
          </a:xfrm>
          <a:prstGeom prst="rect">
            <a:avLst/>
          </a:prstGeom>
          <a:noFill/>
        </p:spPr>
      </p:pic>
      <p:pic>
        <p:nvPicPr>
          <p:cNvPr id="29708" name="Εικόνα 2" descr="1 FONDATION_CHARLENE_GB - BD.jpg"/>
          <p:cNvPicPr>
            <a:picLocks noChangeAspect="1" noChangeArrowheads="1"/>
          </p:cNvPicPr>
          <p:nvPr/>
        </p:nvPicPr>
        <p:blipFill>
          <a:blip r:embed="rId8" cstate="print"/>
          <a:srcRect/>
          <a:stretch>
            <a:fillRect/>
          </a:stretch>
        </p:blipFill>
        <p:spPr bwMode="auto">
          <a:xfrm>
            <a:off x="3062294" y="8072462"/>
            <a:ext cx="1295400" cy="457200"/>
          </a:xfrm>
          <a:prstGeom prst="rect">
            <a:avLst/>
          </a:prstGeom>
          <a:noFill/>
        </p:spPr>
      </p:pic>
      <p:pic>
        <p:nvPicPr>
          <p:cNvPr id="29707" name="Picture 11" descr="IFSTA Blue Logo (2)"/>
          <p:cNvPicPr>
            <a:picLocks noChangeAspect="1" noChangeArrowheads="1"/>
          </p:cNvPicPr>
          <p:nvPr/>
        </p:nvPicPr>
        <p:blipFill>
          <a:blip r:embed="rId9" cstate="print"/>
          <a:srcRect/>
          <a:stretch>
            <a:fillRect/>
          </a:stretch>
        </p:blipFill>
        <p:spPr bwMode="auto">
          <a:xfrm>
            <a:off x="4491048" y="8072462"/>
            <a:ext cx="438150" cy="457200"/>
          </a:xfrm>
          <a:prstGeom prst="rect">
            <a:avLst/>
          </a:prstGeom>
          <a:noFill/>
        </p:spPr>
      </p:pic>
      <p:pic>
        <p:nvPicPr>
          <p:cNvPr id="29706" name="Picture 10" descr="FONDAZIONE GIUSEPPE SCIACCA"/>
          <p:cNvPicPr>
            <a:picLocks noChangeAspect="1" noChangeArrowheads="1"/>
          </p:cNvPicPr>
          <p:nvPr/>
        </p:nvPicPr>
        <p:blipFill>
          <a:blip r:embed="rId10" cstate="print"/>
          <a:srcRect/>
          <a:stretch>
            <a:fillRect/>
          </a:stretch>
        </p:blipFill>
        <p:spPr bwMode="auto">
          <a:xfrm>
            <a:off x="5062552" y="8072462"/>
            <a:ext cx="381000" cy="457200"/>
          </a:xfrm>
          <a:prstGeom prst="rect">
            <a:avLst/>
          </a:prstGeom>
          <a:noFill/>
        </p:spPr>
      </p:pic>
      <p:pic>
        <p:nvPicPr>
          <p:cNvPr id="29705" name="Picture 9" descr="sobrasa logo transparent"/>
          <p:cNvPicPr>
            <a:picLocks noChangeAspect="1" noChangeArrowheads="1"/>
          </p:cNvPicPr>
          <p:nvPr/>
        </p:nvPicPr>
        <p:blipFill>
          <a:blip r:embed="rId11" cstate="print"/>
          <a:srcRect l="5299" t="4099" r="6714" b="5406"/>
          <a:stretch>
            <a:fillRect/>
          </a:stretch>
        </p:blipFill>
        <p:spPr bwMode="auto">
          <a:xfrm>
            <a:off x="5634056" y="8072462"/>
            <a:ext cx="371475" cy="457200"/>
          </a:xfrm>
          <a:prstGeom prst="rect">
            <a:avLst/>
          </a:prstGeom>
          <a:noFill/>
        </p:spPr>
      </p:pic>
      <p:pic>
        <p:nvPicPr>
          <p:cNvPr id="29704" name="Picture 8" descr="ΕΟΥΔΑ"/>
          <p:cNvPicPr>
            <a:picLocks noChangeAspect="1" noChangeArrowheads="1"/>
          </p:cNvPicPr>
          <p:nvPr/>
        </p:nvPicPr>
        <p:blipFill>
          <a:blip r:embed="rId12" cstate="print">
            <a:clrChange>
              <a:clrFrom>
                <a:srgbClr val="FFFFFF"/>
              </a:clrFrom>
              <a:clrTo>
                <a:srgbClr val="FFFFFF">
                  <a:alpha val="0"/>
                </a:srgbClr>
              </a:clrTo>
            </a:clrChange>
          </a:blip>
          <a:srcRect l="5995" r="5888"/>
          <a:stretch>
            <a:fillRect/>
          </a:stretch>
        </p:blipFill>
        <p:spPr bwMode="auto">
          <a:xfrm>
            <a:off x="6062684" y="8072462"/>
            <a:ext cx="438150" cy="457200"/>
          </a:xfrm>
          <a:prstGeom prst="rect">
            <a:avLst/>
          </a:prstGeom>
          <a:noFill/>
        </p:spPr>
      </p:pic>
      <p:pic>
        <p:nvPicPr>
          <p:cNvPr id="29703" name="Picture 7" descr="ΠΙΣ λογότυπο"/>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1071546" y="8072462"/>
            <a:ext cx="466725" cy="447675"/>
          </a:xfrm>
          <a:prstGeom prst="rect">
            <a:avLst/>
          </a:prstGeom>
          <a:noFill/>
        </p:spPr>
      </p:pic>
      <p:pic>
        <p:nvPicPr>
          <p:cNvPr id="29702" name="3 - Εικόνα" descr="Ελληνικός Ερυθρός Σταυρός  logo.tif"/>
          <p:cNvPicPr>
            <a:picLocks noChangeAspect="1" noChangeArrowheads="1"/>
          </p:cNvPicPr>
          <p:nvPr/>
        </p:nvPicPr>
        <p:blipFill>
          <a:blip r:embed="rId14" cstate="print">
            <a:clrChange>
              <a:clrFrom>
                <a:srgbClr val="000000"/>
              </a:clrFrom>
              <a:clrTo>
                <a:srgbClr val="000000">
                  <a:alpha val="0"/>
                </a:srgbClr>
              </a:clrTo>
            </a:clrChange>
          </a:blip>
          <a:srcRect l="2200" r="2997"/>
          <a:stretch>
            <a:fillRect/>
          </a:stretch>
        </p:blipFill>
        <p:spPr bwMode="auto">
          <a:xfrm>
            <a:off x="142852" y="8577290"/>
            <a:ext cx="1219200" cy="438150"/>
          </a:xfrm>
          <a:prstGeom prst="rect">
            <a:avLst/>
          </a:prstGeom>
          <a:noFill/>
        </p:spPr>
      </p:pic>
      <p:pic>
        <p:nvPicPr>
          <p:cNvPr id="29701" name="Picture 5" descr="ΕΣΔΥ_logo"/>
          <p:cNvPicPr>
            <a:picLocks noChangeAspect="1" noChangeArrowheads="1"/>
          </p:cNvPicPr>
          <p:nvPr/>
        </p:nvPicPr>
        <p:blipFill>
          <a:blip r:embed="rId15"/>
          <a:srcRect/>
          <a:stretch>
            <a:fillRect/>
          </a:stretch>
        </p:blipFill>
        <p:spPr bwMode="auto">
          <a:xfrm>
            <a:off x="1428736" y="8572528"/>
            <a:ext cx="866775" cy="447675"/>
          </a:xfrm>
          <a:prstGeom prst="rect">
            <a:avLst/>
          </a:prstGeom>
          <a:noFill/>
        </p:spPr>
      </p:pic>
      <p:pic>
        <p:nvPicPr>
          <p:cNvPr id="29700" name="Picture 4" descr="ΚΕΕΛΠΝΟ_GR"/>
          <p:cNvPicPr>
            <a:picLocks noChangeAspect="1" noChangeArrowheads="1"/>
          </p:cNvPicPr>
          <p:nvPr/>
        </p:nvPicPr>
        <p:blipFill>
          <a:blip r:embed="rId16"/>
          <a:srcRect l="2518" r="4713"/>
          <a:stretch>
            <a:fillRect/>
          </a:stretch>
        </p:blipFill>
        <p:spPr bwMode="auto">
          <a:xfrm>
            <a:off x="2357430" y="8572528"/>
            <a:ext cx="904875" cy="447675"/>
          </a:xfrm>
          <a:prstGeom prst="rect">
            <a:avLst/>
          </a:prstGeom>
          <a:noFill/>
        </p:spPr>
      </p:pic>
      <p:pic>
        <p:nvPicPr>
          <p:cNvPr id="29699" name="Εικόνα 5" descr="https://scontent-fra3-1.xx.fbcdn.net/hphotos-xfa1/v/t1.0-9/1376361_1383825118526322_1432925746_n.jpg?oh=af129b679ae950bb49e0686236bf187a&amp;oe=56227DA4"/>
          <p:cNvPicPr>
            <a:picLocks noChangeAspect="1" noChangeArrowheads="1"/>
          </p:cNvPicPr>
          <p:nvPr/>
        </p:nvPicPr>
        <p:blipFill>
          <a:blip r:embed="rId17"/>
          <a:srcRect l="4494" r="4214" b="7303"/>
          <a:stretch>
            <a:fillRect/>
          </a:stretch>
        </p:blipFill>
        <p:spPr bwMode="auto">
          <a:xfrm>
            <a:off x="3286124" y="8572528"/>
            <a:ext cx="495300" cy="447675"/>
          </a:xfrm>
          <a:prstGeom prst="rect">
            <a:avLst/>
          </a:prstGeom>
          <a:noFill/>
        </p:spPr>
      </p:pic>
      <p:pic>
        <p:nvPicPr>
          <p:cNvPr id="29698" name="Picture 2" descr="3"/>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857628" y="8572528"/>
            <a:ext cx="447675" cy="447675"/>
          </a:xfrm>
          <a:prstGeom prst="rect">
            <a:avLst/>
          </a:prstGeom>
          <a:noFill/>
        </p:spPr>
      </p:pic>
      <p:pic>
        <p:nvPicPr>
          <p:cNvPr id="29697" name="Picture 1" descr="minedu2"/>
          <p:cNvPicPr>
            <a:picLocks noChangeAspect="1" noChangeArrowheads="1"/>
          </p:cNvPicPr>
          <p:nvPr/>
        </p:nvPicPr>
        <p:blipFill>
          <a:blip r:embed="rId19"/>
          <a:srcRect/>
          <a:stretch>
            <a:fillRect/>
          </a:stretch>
        </p:blipFill>
        <p:spPr bwMode="auto">
          <a:xfrm>
            <a:off x="4286256" y="8572528"/>
            <a:ext cx="1647825" cy="447675"/>
          </a:xfrm>
          <a:prstGeom prst="rect">
            <a:avLst/>
          </a:prstGeom>
          <a:noFill/>
        </p:spPr>
      </p:pic>
      <p:sp>
        <p:nvSpPr>
          <p:cNvPr id="29712" name="Rectangle 16"/>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13" name="Rectangle 17"/>
          <p:cNvSpPr>
            <a:spLocks noChangeArrowheads="1"/>
          </p:cNvSpPr>
          <p:nvPr/>
        </p:nvSpPr>
        <p:spPr bwMode="auto">
          <a:xfrm>
            <a:off x="0" y="18288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22860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5" name="Rectangle 19"/>
          <p:cNvSpPr>
            <a:spLocks noChangeArrowheads="1"/>
          </p:cNvSpPr>
          <p:nvPr/>
        </p:nvSpPr>
        <p:spPr bwMode="auto">
          <a:xfrm>
            <a:off x="0" y="2743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6" name="Rectangle 20"/>
          <p:cNvSpPr>
            <a:spLocks noChangeArrowheads="1"/>
          </p:cNvSpPr>
          <p:nvPr/>
        </p:nvSpPr>
        <p:spPr bwMode="auto">
          <a:xfrm>
            <a:off x="0" y="32004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PF Reminder Pro" pitchFamily="2" charset="0"/>
                <a:ea typeface="Times New Roman" pitchFamily="18"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7" name="Rectangle 21"/>
          <p:cNvSpPr>
            <a:spLocks noChangeArrowheads="1"/>
          </p:cNvSpPr>
          <p:nvPr/>
        </p:nvSpPr>
        <p:spPr bwMode="auto">
          <a:xfrm>
            <a:off x="0" y="36576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18" name="Rectangle 22"/>
          <p:cNvSpPr>
            <a:spLocks noChangeArrowheads="1"/>
          </p:cNvSpPr>
          <p:nvPr/>
        </p:nvSpPr>
        <p:spPr bwMode="auto">
          <a:xfrm>
            <a:off x="0" y="4562475"/>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719" name="Rectangle 23"/>
          <p:cNvSpPr>
            <a:spLocks noChangeArrowheads="1"/>
          </p:cNvSpPr>
          <p:nvPr/>
        </p:nvSpPr>
        <p:spPr bwMode="auto">
          <a:xfrm>
            <a:off x="0" y="545782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0" name="Rectangle 24"/>
          <p:cNvSpPr>
            <a:spLocks noChangeArrowheads="1"/>
          </p:cNvSpPr>
          <p:nvPr/>
        </p:nvSpPr>
        <p:spPr bwMode="auto">
          <a:xfrm>
            <a:off x="0" y="59055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1" name="Rectangle 25"/>
          <p:cNvSpPr>
            <a:spLocks noChangeArrowheads="1"/>
          </p:cNvSpPr>
          <p:nvPr/>
        </p:nvSpPr>
        <p:spPr bwMode="auto">
          <a:xfrm>
            <a:off x="0" y="635317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2" name="Rectangle 26"/>
          <p:cNvSpPr>
            <a:spLocks noChangeArrowheads="1"/>
          </p:cNvSpPr>
          <p:nvPr/>
        </p:nvSpPr>
        <p:spPr bwMode="auto">
          <a:xfrm>
            <a:off x="0" y="680085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3" name="Rectangle 27"/>
          <p:cNvSpPr>
            <a:spLocks noChangeArrowheads="1"/>
          </p:cNvSpPr>
          <p:nvPr/>
        </p:nvSpPr>
        <p:spPr bwMode="auto">
          <a:xfrm>
            <a:off x="0" y="7248525"/>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9724" name="Rectangle 28"/>
          <p:cNvSpPr>
            <a:spLocks noChangeArrowheads="1"/>
          </p:cNvSpPr>
          <p:nvPr/>
        </p:nvSpPr>
        <p:spPr bwMode="auto">
          <a:xfrm>
            <a:off x="0" y="7696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57 - Ορθογώνιο"/>
          <p:cNvSpPr/>
          <p:nvPr/>
        </p:nvSpPr>
        <p:spPr>
          <a:xfrm>
            <a:off x="2285992" y="7715272"/>
            <a:ext cx="2385333" cy="369332"/>
          </a:xfrm>
          <a:prstGeom prst="rect">
            <a:avLst/>
          </a:prstGeom>
        </p:spPr>
        <p:txBody>
          <a:bodyPr wrap="none">
            <a:spAutoFit/>
          </a:bodyPr>
          <a:lstStyle/>
          <a:p>
            <a:r>
              <a:rPr lang="el-GR" dirty="0" smtClean="0"/>
              <a:t>ΓΓΔΥ- Υπουργείο Υγείας</a:t>
            </a:r>
            <a:endParaRPr lang="el-GR" dirty="0"/>
          </a:p>
        </p:txBody>
      </p:sp>
      <p:pic>
        <p:nvPicPr>
          <p:cNvPr id="44" name="43 - Εικόνα" descr="safe water sports.png"/>
          <p:cNvPicPr>
            <a:picLocks noChangeAspect="1"/>
          </p:cNvPicPr>
          <p:nvPr/>
        </p:nvPicPr>
        <p:blipFill>
          <a:blip r:embed="rId20" cstate="print"/>
          <a:srcRect l="10416" t="29167" r="9375" b="29166"/>
          <a:stretch>
            <a:fillRect/>
          </a:stretch>
        </p:blipFill>
        <p:spPr>
          <a:xfrm>
            <a:off x="5929330" y="8572528"/>
            <a:ext cx="859320" cy="44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Pictures\1 σκίτσα βιβλίων\15 Αγαπητός σκίτσα\2 Αγαπητός Έγχρωμα\9 Διαλεχτός.jpg"/>
          <p:cNvPicPr>
            <a:picLocks noChangeAspect="1" noChangeArrowheads="1"/>
          </p:cNvPicPr>
          <p:nvPr/>
        </p:nvPicPr>
        <p:blipFill>
          <a:blip r:embed="rId3" cstate="print"/>
          <a:srcRect/>
          <a:stretch>
            <a:fillRect/>
          </a:stretch>
        </p:blipFill>
        <p:spPr bwMode="auto">
          <a:xfrm>
            <a:off x="-1" y="0"/>
            <a:ext cx="6876001" cy="8715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this\Desktop\Untitled-2.jpg"/>
          <p:cNvPicPr>
            <a:picLocks noChangeAspect="1" noChangeArrowheads="1"/>
          </p:cNvPicPr>
          <p:nvPr/>
        </p:nvPicPr>
        <p:blipFill>
          <a:blip r:embed="rId3" cstate="print"/>
          <a:srcRect l="15625" t="13087" r="7291"/>
          <a:stretch>
            <a:fillRect/>
          </a:stretch>
        </p:blipFill>
        <p:spPr bwMode="auto">
          <a:xfrm>
            <a:off x="0" y="0"/>
            <a:ext cx="6899176" cy="914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Pictures\1 σκίτσα βιβλίων\15 Αγαπητός σκίτσα\2 Αγαπητός Έγχρωμα\10 Γελαστή ACFC opening.jpg"/>
          <p:cNvPicPr>
            <a:picLocks noChangeAspect="1" noChangeArrowheads="1"/>
          </p:cNvPicPr>
          <p:nvPr/>
        </p:nvPicPr>
        <p:blipFill>
          <a:blip r:embed="rId3" cstate="print"/>
          <a:srcRect l="3168" r="2832"/>
          <a:stretch>
            <a:fillRect/>
          </a:stretch>
        </p:blipFill>
        <p:spPr bwMode="auto">
          <a:xfrm>
            <a:off x="71414" y="-71470"/>
            <a:ext cx="6786586" cy="8845404"/>
          </a:xfrm>
          <a:prstGeom prst="rect">
            <a:avLst/>
          </a:prstGeom>
          <a:ln>
            <a:noFill/>
          </a:ln>
          <a:effectLst>
            <a:softEdge rad="112500"/>
          </a:effectLst>
        </p:spPr>
      </p:pic>
      <p:pic>
        <p:nvPicPr>
          <p:cNvPr id="11267" name="Picture 3" descr="C:\Users\Admin\Pictures\Logos\ACFC_logo.tif"/>
          <p:cNvPicPr>
            <a:picLocks noChangeAspect="1" noChangeArrowheads="1"/>
          </p:cNvPicPr>
          <p:nvPr/>
        </p:nvPicPr>
        <p:blipFill>
          <a:blip r:embed="rId4" cstate="print"/>
          <a:srcRect/>
          <a:stretch>
            <a:fillRect/>
          </a:stretch>
        </p:blipFill>
        <p:spPr bwMode="auto">
          <a:xfrm>
            <a:off x="3000372" y="3929058"/>
            <a:ext cx="1551555" cy="11200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athis\Desktop\background-19.jpg"/>
          <p:cNvPicPr>
            <a:picLocks noChangeAspect="1" noChangeArrowheads="1"/>
          </p:cNvPicPr>
          <p:nvPr/>
        </p:nvPicPr>
        <p:blipFill>
          <a:blip r:embed="rId3"/>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GB" b="1" dirty="0">
                <a:effectLst>
                  <a:outerShdw blurRad="50800" dist="38100" algn="tr" rotWithShape="0">
                    <a:prstClr val="black">
                      <a:alpha val="40000"/>
                    </a:prstClr>
                  </a:outerShdw>
                </a:effectLst>
              </a:rPr>
              <a:t> </a:t>
            </a:r>
            <a:r>
              <a:rPr lang="el-GR" b="1" dirty="0">
                <a:effectLst>
                  <a:outerShdw blurRad="50800" dist="38100" algn="tr" rotWithShape="0">
                    <a:prstClr val="black">
                      <a:alpha val="40000"/>
                    </a:prstClr>
                  </a:outerShdw>
                </a:effectLst>
              </a:rPr>
              <a:t>Ώρα για Παιχνίδι</a:t>
            </a:r>
            <a:r>
              <a:rPr lang="el-GR" b="1" dirty="0" smtClean="0">
                <a:effectLst>
                  <a:outerShdw blurRad="50800" dist="38100" algn="tr" rotWithShape="0">
                    <a:prstClr val="black">
                      <a:alpha val="40000"/>
                    </a:prstClr>
                  </a:outerShdw>
                </a:effectLst>
              </a:rPr>
              <a:t>!</a:t>
            </a:r>
            <a:endParaRPr lang="el-GR" dirty="0"/>
          </a:p>
        </p:txBody>
      </p:sp>
      <p:pic>
        <p:nvPicPr>
          <p:cNvPr id="2050" name="Picture 2" descr="1"/>
          <p:cNvPicPr>
            <a:picLocks noChangeAspect="1" noChangeArrowheads="1"/>
          </p:cNvPicPr>
          <p:nvPr/>
        </p:nvPicPr>
        <p:blipFill>
          <a:blip r:embed="rId4"/>
          <a:srcRect l="2121" t="2612" r="1871"/>
          <a:stretch>
            <a:fillRect/>
          </a:stretch>
        </p:blipFill>
        <p:spPr bwMode="auto">
          <a:xfrm>
            <a:off x="71414" y="3118901"/>
            <a:ext cx="6786586" cy="6025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l-GR" b="1" dirty="0">
                <a:effectLst>
                  <a:outerShdw blurRad="50800" dist="38100" algn="tr" rotWithShape="0">
                    <a:prstClr val="black">
                      <a:alpha val="40000"/>
                    </a:prstClr>
                  </a:outerShdw>
                </a:effectLst>
              </a:rPr>
              <a:t> Βρες το Σωστό</a:t>
            </a:r>
            <a:endParaRPr lang="el-GR" dirty="0"/>
          </a:p>
        </p:txBody>
      </p:sp>
      <p:sp>
        <p:nvSpPr>
          <p:cNvPr id="3" name="2 - Θέση περιεχομένου"/>
          <p:cNvSpPr>
            <a:spLocks noGrp="1"/>
          </p:cNvSpPr>
          <p:nvPr>
            <p:ph idx="1"/>
          </p:nvPr>
        </p:nvSpPr>
        <p:spPr>
          <a:xfrm>
            <a:off x="342900" y="2133601"/>
            <a:ext cx="3943356" cy="6653241"/>
          </a:xfrm>
        </p:spPr>
        <p:txBody>
          <a:bodyPr>
            <a:normAutofit fontScale="70000" lnSpcReduction="20000"/>
          </a:bodyPr>
          <a:lstStyle/>
          <a:p>
            <a:r>
              <a:rPr lang="el-GR" dirty="0"/>
              <a:t>Μπορείς να θυμηθείς τι συμβούλεψε ο </a:t>
            </a:r>
            <a:r>
              <a:rPr lang="el-GR" dirty="0" err="1"/>
              <a:t>Σώστης</a:t>
            </a:r>
            <a:r>
              <a:rPr lang="el-GR" dirty="0"/>
              <a:t> τον Αγαπητό για να μην πνιγεί</a:t>
            </a:r>
            <a:r>
              <a:rPr lang="el-GR" dirty="0" smtClean="0"/>
              <a:t>;</a:t>
            </a:r>
          </a:p>
          <a:p>
            <a:r>
              <a:rPr lang="el-GR" dirty="0"/>
              <a:t>Μπορείς να θυμηθείς ποια είναι τα σημαντικότερα πράγματα για τον Αγαπητό;</a:t>
            </a:r>
          </a:p>
          <a:p>
            <a:r>
              <a:rPr lang="el-GR" dirty="0"/>
              <a:t>Ποιο χαρακτηριστικό της </a:t>
            </a:r>
            <a:r>
              <a:rPr lang="el-GR" dirty="0" err="1"/>
              <a:t>Φιλιώς</a:t>
            </a:r>
            <a:r>
              <a:rPr lang="el-GR" dirty="0"/>
              <a:t> μπορεί να την βλάψει;</a:t>
            </a:r>
          </a:p>
          <a:p>
            <a:r>
              <a:rPr lang="el-GR" dirty="0"/>
              <a:t>Με βάση το «ευ αγωνίζεσθαι», πώς έπρεπε να φερθεί ο Ζήλιας στον Αγαπητό;</a:t>
            </a:r>
          </a:p>
          <a:p>
            <a:r>
              <a:rPr lang="el-GR" dirty="0"/>
              <a:t>Πότε πρέπει να κολυμπήσει ο Αγαπητός για να είναι ασφαλής; </a:t>
            </a:r>
          </a:p>
          <a:p>
            <a:r>
              <a:rPr lang="el-GR" dirty="0"/>
              <a:t>Μπορείς να θυμηθείς πώς ο </a:t>
            </a:r>
            <a:r>
              <a:rPr lang="el-GR" dirty="0" err="1"/>
              <a:t>Σώστης</a:t>
            </a:r>
            <a:r>
              <a:rPr lang="el-GR" dirty="0"/>
              <a:t> έδωσε πρώτη βοήθεια στον Αγαπητό;</a:t>
            </a:r>
          </a:p>
          <a:p>
            <a:r>
              <a:rPr lang="el-GR" dirty="0"/>
              <a:t>Μπορείς να θυμηθείς ποιος δυνάμωσε ως αληθινός φίλος τον Αγαπητό;</a:t>
            </a:r>
          </a:p>
          <a:p>
            <a:endParaRPr lang="el-GR" dirty="0"/>
          </a:p>
        </p:txBody>
      </p:sp>
      <p:pic>
        <p:nvPicPr>
          <p:cNvPr id="6146" name="Picture 2" descr="12 κύκλος crop2"/>
          <p:cNvPicPr>
            <a:picLocks noChangeAspect="1" noChangeArrowheads="1"/>
          </p:cNvPicPr>
          <p:nvPr/>
        </p:nvPicPr>
        <p:blipFill>
          <a:blip r:embed="rId3">
            <a:clrChange>
              <a:clrFrom>
                <a:srgbClr val="FFFFFF"/>
              </a:clrFrom>
              <a:clrTo>
                <a:srgbClr val="FFFFFF">
                  <a:alpha val="0"/>
                </a:srgbClr>
              </a:clrTo>
            </a:clrChange>
          </a:blip>
          <a:srcRect r="23734"/>
          <a:stretch>
            <a:fillRect/>
          </a:stretch>
        </p:blipFill>
        <p:spPr bwMode="auto">
          <a:xfrm>
            <a:off x="4047340" y="4500562"/>
            <a:ext cx="2667808" cy="4560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a:xfrm>
            <a:off x="0" y="214282"/>
            <a:ext cx="6858000" cy="1524000"/>
          </a:xfrm>
        </p:spPr>
        <p:txBody>
          <a:bodyPr>
            <a:normAutofit/>
          </a:bodyPr>
          <a:lstStyle/>
          <a:p>
            <a:r>
              <a:rPr lang="el-GR" sz="4300" b="1" dirty="0">
                <a:effectLst>
                  <a:outerShdw blurRad="50800" dist="38100" algn="tr" rotWithShape="0">
                    <a:prstClr val="black">
                      <a:alpha val="40000"/>
                    </a:prstClr>
                  </a:outerShdw>
                </a:effectLst>
              </a:rPr>
              <a:t> Αλυσίδα Επιβίωσης </a:t>
            </a:r>
            <a:r>
              <a:rPr lang="el-GR" sz="4300" b="1" dirty="0" smtClean="0">
                <a:effectLst>
                  <a:outerShdw blurRad="50800" dist="38100" algn="tr" rotWithShape="0">
                    <a:prstClr val="black">
                      <a:alpha val="40000"/>
                    </a:prstClr>
                  </a:outerShdw>
                </a:effectLst>
              </a:rPr>
              <a:t>Πνιγμού</a:t>
            </a:r>
            <a:endParaRPr lang="el-GR" sz="4300" dirty="0"/>
          </a:p>
        </p:txBody>
      </p:sp>
      <p:pic>
        <p:nvPicPr>
          <p:cNvPr id="3074" name="Picture 2" descr="STATHIS"/>
          <p:cNvPicPr>
            <a:picLocks noChangeAspect="1" noChangeArrowheads="1"/>
          </p:cNvPicPr>
          <p:nvPr/>
        </p:nvPicPr>
        <p:blipFill>
          <a:blip r:embed="rId3">
            <a:clrChange>
              <a:clrFrom>
                <a:srgbClr val="FFFFFF"/>
              </a:clrFrom>
              <a:clrTo>
                <a:srgbClr val="FFFFFF">
                  <a:alpha val="0"/>
                </a:srgbClr>
              </a:clrTo>
            </a:clrChange>
          </a:blip>
          <a:srcRect t="19897" b="11224"/>
          <a:stretch>
            <a:fillRect/>
          </a:stretch>
        </p:blipFill>
        <p:spPr bwMode="auto">
          <a:xfrm>
            <a:off x="-24" y="2158722"/>
            <a:ext cx="6858024" cy="1556022"/>
          </a:xfrm>
          <a:prstGeom prst="rect">
            <a:avLst/>
          </a:prstGeom>
          <a:noFill/>
          <a:ln w="9525">
            <a:noFill/>
            <a:miter lim="800000"/>
            <a:headEnd/>
            <a:tailEnd/>
          </a:ln>
        </p:spPr>
      </p:pic>
      <p:sp>
        <p:nvSpPr>
          <p:cNvPr id="5" name="4 - Ορθογώνιο"/>
          <p:cNvSpPr/>
          <p:nvPr/>
        </p:nvSpPr>
        <p:spPr>
          <a:xfrm>
            <a:off x="1571612" y="4484185"/>
            <a:ext cx="4286280" cy="4247317"/>
          </a:xfrm>
          <a:prstGeom prst="rect">
            <a:avLst/>
          </a:prstGeom>
        </p:spPr>
        <p:txBody>
          <a:bodyPr wrap="square">
            <a:spAutoFit/>
          </a:bodyPr>
          <a:lstStyle/>
          <a:p>
            <a:r>
              <a:rPr lang="el-GR" b="1" dirty="0" smtClean="0">
                <a:solidFill>
                  <a:srgbClr val="FF0000"/>
                </a:solidFill>
                <a:effectLst>
                  <a:outerShdw blurRad="50800" dist="38100" algn="tr" rotWithShape="0">
                    <a:prstClr val="black">
                      <a:alpha val="40000"/>
                    </a:prstClr>
                  </a:outerShdw>
                </a:effectLst>
              </a:rPr>
              <a:t>ΑΠΟΦΥΓΗ ΠΝΙΓΜΟΥ</a:t>
            </a:r>
          </a:p>
          <a:p>
            <a:r>
              <a:rPr lang="el-GR" dirty="0" smtClean="0"/>
              <a:t>Μείνε ασφαλής μέσα και γύρω από το νερό</a:t>
            </a:r>
          </a:p>
          <a:p>
            <a:endParaRPr lang="el-GR" b="1" dirty="0" smtClean="0">
              <a:effectLst>
                <a:outerShdw blurRad="50800" dist="38100" algn="tr" rotWithShape="0">
                  <a:prstClr val="black">
                    <a:alpha val="40000"/>
                  </a:prstClr>
                </a:outerShdw>
              </a:effectLst>
            </a:endParaRPr>
          </a:p>
          <a:p>
            <a:r>
              <a:rPr lang="el-GR" b="1" dirty="0" smtClean="0">
                <a:solidFill>
                  <a:srgbClr val="FF0000"/>
                </a:solidFill>
                <a:effectLst>
                  <a:outerShdw blurRad="50800" dist="38100" algn="tr" rotWithShape="0">
                    <a:prstClr val="black">
                      <a:alpha val="40000"/>
                    </a:prstClr>
                  </a:outerShdw>
                </a:effectLst>
              </a:rPr>
              <a:t>ΑΝΑΓΝΩΡΙΣΕ ΤΟΝ ΚΙΝΔΥΝΟ</a:t>
            </a:r>
          </a:p>
          <a:p>
            <a:r>
              <a:rPr lang="el-GR" dirty="0" smtClean="0"/>
              <a:t>Ζήτησε από κάποιον να καλέσει βοήθεια</a:t>
            </a:r>
          </a:p>
          <a:p>
            <a:endParaRPr lang="el-GR" b="1" dirty="0" smtClean="0">
              <a:effectLst>
                <a:outerShdw blurRad="50800" dist="38100" algn="tr" rotWithShape="0">
                  <a:prstClr val="black">
                    <a:alpha val="40000"/>
                  </a:prstClr>
                </a:outerShdw>
              </a:effectLst>
            </a:endParaRPr>
          </a:p>
          <a:p>
            <a:r>
              <a:rPr lang="el-GR" b="1" dirty="0" smtClean="0">
                <a:solidFill>
                  <a:srgbClr val="FF0000"/>
                </a:solidFill>
                <a:effectLst>
                  <a:outerShdw blurRad="50800" dist="38100" algn="tr" rotWithShape="0">
                    <a:prstClr val="black">
                      <a:alpha val="40000"/>
                    </a:prstClr>
                  </a:outerShdw>
                </a:effectLst>
              </a:rPr>
              <a:t>ΠΡΟΣΕΦΕΡΕ ΕΠΙΠΛΕΥΣΗ</a:t>
            </a:r>
          </a:p>
          <a:p>
            <a:r>
              <a:rPr lang="el-GR" dirty="0" smtClean="0"/>
              <a:t>Για την αποτροπή βύθισης</a:t>
            </a:r>
          </a:p>
          <a:p>
            <a:endParaRPr lang="el-GR" b="1" dirty="0" smtClean="0">
              <a:effectLst>
                <a:outerShdw blurRad="50800" dist="38100" algn="tr" rotWithShape="0">
                  <a:prstClr val="black">
                    <a:alpha val="40000"/>
                  </a:prstClr>
                </a:outerShdw>
              </a:effectLst>
            </a:endParaRPr>
          </a:p>
          <a:p>
            <a:r>
              <a:rPr lang="el-GR" b="1" dirty="0" smtClean="0">
                <a:solidFill>
                  <a:srgbClr val="FF0000"/>
                </a:solidFill>
                <a:effectLst>
                  <a:outerShdw blurRad="50800" dist="38100" algn="tr" rotWithShape="0">
                    <a:prstClr val="black">
                      <a:alpha val="40000"/>
                    </a:prstClr>
                  </a:outerShdw>
                </a:effectLst>
              </a:rPr>
              <a:t>ΑΠΟΜΑΚΡΥΝΕ ΑΠΟ ΤΟ ΝΕΡΟ </a:t>
            </a:r>
          </a:p>
          <a:p>
            <a:r>
              <a:rPr lang="el-GR" dirty="0" smtClean="0"/>
              <a:t>Μόνο αν είναι ασφαλές για σένα</a:t>
            </a:r>
          </a:p>
          <a:p>
            <a:endParaRPr lang="el-GR" b="1" dirty="0" smtClean="0">
              <a:effectLst>
                <a:outerShdw blurRad="50800" dist="38100" algn="tr" rotWithShape="0">
                  <a:prstClr val="black">
                    <a:alpha val="40000"/>
                  </a:prstClr>
                </a:outerShdw>
              </a:effectLst>
            </a:endParaRPr>
          </a:p>
          <a:p>
            <a:r>
              <a:rPr lang="el-GR" b="1" dirty="0" smtClean="0">
                <a:solidFill>
                  <a:srgbClr val="FF0000"/>
                </a:solidFill>
                <a:effectLst>
                  <a:outerShdw blurRad="50800" dist="38100" algn="tr" rotWithShape="0">
                    <a:prstClr val="black">
                      <a:alpha val="40000"/>
                    </a:prstClr>
                  </a:outerShdw>
                </a:effectLst>
              </a:rPr>
              <a:t>ΧΟΡΗΓΗΣΕ ΦΡΟΝΤΙΔΑ ΑΝ ΑΠΑΙΤΕΙΤΑΙ</a:t>
            </a:r>
          </a:p>
          <a:p>
            <a:r>
              <a:rPr lang="el-GR" dirty="0" smtClean="0"/>
              <a:t>Ζήτησε ιατρική βοήθεια</a:t>
            </a:r>
          </a:p>
          <a:p>
            <a:pPr marL="342900" indent="-342900"/>
            <a:r>
              <a:rPr lang="el-GR" b="1" dirty="0" smtClean="0">
                <a:effectLst>
                  <a:outerShdw blurRad="50800" dist="38100" algn="tr" rotWithShape="0">
                    <a:prstClr val="black">
                      <a:alpha val="40000"/>
                    </a:prstClr>
                  </a:outerShdw>
                </a:effectLst>
              </a:rPr>
              <a:t>  </a:t>
            </a:r>
            <a:endParaRPr lang="el-GR" dirty="0"/>
          </a:p>
        </p:txBody>
      </p:sp>
      <p:sp>
        <p:nvSpPr>
          <p:cNvPr id="6" name="5 - Ορθογώνιο"/>
          <p:cNvSpPr/>
          <p:nvPr/>
        </p:nvSpPr>
        <p:spPr>
          <a:xfrm>
            <a:off x="1071546" y="4286248"/>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1</a:t>
            </a:r>
            <a:endParaRPr lang="el-GR" sz="4400" dirty="0"/>
          </a:p>
        </p:txBody>
      </p:sp>
      <p:sp>
        <p:nvSpPr>
          <p:cNvPr id="7" name="6 - Ορθογώνιο"/>
          <p:cNvSpPr/>
          <p:nvPr/>
        </p:nvSpPr>
        <p:spPr>
          <a:xfrm>
            <a:off x="1071546" y="5143504"/>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2</a:t>
            </a:r>
            <a:endParaRPr lang="el-GR" sz="4400" dirty="0"/>
          </a:p>
        </p:txBody>
      </p:sp>
      <p:sp>
        <p:nvSpPr>
          <p:cNvPr id="8" name="7 - Ορθογώνιο"/>
          <p:cNvSpPr/>
          <p:nvPr/>
        </p:nvSpPr>
        <p:spPr>
          <a:xfrm>
            <a:off x="1071546" y="5984383"/>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3</a:t>
            </a:r>
            <a:endParaRPr lang="el-GR" sz="4400" dirty="0"/>
          </a:p>
        </p:txBody>
      </p:sp>
      <p:sp>
        <p:nvSpPr>
          <p:cNvPr id="9" name="8 - Ορθογώνιο"/>
          <p:cNvSpPr/>
          <p:nvPr/>
        </p:nvSpPr>
        <p:spPr>
          <a:xfrm>
            <a:off x="1071546" y="6786578"/>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4</a:t>
            </a:r>
            <a:endParaRPr lang="el-GR" sz="4400" dirty="0"/>
          </a:p>
        </p:txBody>
      </p:sp>
      <p:sp>
        <p:nvSpPr>
          <p:cNvPr id="10" name="9 - Ορθογώνιο"/>
          <p:cNvSpPr/>
          <p:nvPr/>
        </p:nvSpPr>
        <p:spPr>
          <a:xfrm>
            <a:off x="1071546" y="7698895"/>
            <a:ext cx="397183" cy="769441"/>
          </a:xfrm>
          <a:prstGeom prst="rect">
            <a:avLst/>
          </a:prstGeom>
        </p:spPr>
        <p:txBody>
          <a:bodyPr wrap="square">
            <a:spAutoFit/>
          </a:bodyPr>
          <a:lstStyle/>
          <a:p>
            <a:r>
              <a:rPr lang="el-GR" sz="4400" b="1" dirty="0" smtClean="0">
                <a:effectLst>
                  <a:outerShdw blurRad="50800" dist="38100" algn="tr" rotWithShape="0">
                    <a:prstClr val="black">
                      <a:alpha val="40000"/>
                    </a:prstClr>
                  </a:outerShdw>
                </a:effectLst>
              </a:rPr>
              <a:t>5</a:t>
            </a:r>
            <a:endParaRPr lang="el-GR" sz="4400" dirty="0"/>
          </a:p>
        </p:txBody>
      </p:sp>
      <p:cxnSp>
        <p:nvCxnSpPr>
          <p:cNvPr id="12" name="11 - Ευθεία γραμμή σύνδεσης"/>
          <p:cNvCxnSpPr/>
          <p:nvPr/>
        </p:nvCxnSpPr>
        <p:spPr>
          <a:xfrm rot="16200000" flipH="1">
            <a:off x="-416483" y="6417219"/>
            <a:ext cx="3977532" cy="1342"/>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GB" b="1" dirty="0" err="1">
                <a:effectLst>
                  <a:outerShdw blurRad="50800" dist="38100" algn="tr" rotWithShape="0">
                    <a:prstClr val="black">
                      <a:alpha val="40000"/>
                    </a:prstClr>
                  </a:outerShdw>
                </a:effectLst>
              </a:rPr>
              <a:t>Διάσωση</a:t>
            </a:r>
            <a:r>
              <a:rPr lang="en-GB" b="1" dirty="0">
                <a:effectLst>
                  <a:outerShdw blurRad="50800" dist="38100" algn="tr" rotWithShape="0">
                    <a:prstClr val="black">
                      <a:alpha val="40000"/>
                    </a:prstClr>
                  </a:outerShdw>
                </a:effectLst>
              </a:rPr>
              <a:t> </a:t>
            </a:r>
            <a:r>
              <a:rPr lang="en-GB" b="1" dirty="0" err="1">
                <a:effectLst>
                  <a:outerShdw blurRad="50800" dist="38100" algn="tr" rotWithShape="0">
                    <a:prstClr val="black">
                      <a:alpha val="40000"/>
                    </a:prstClr>
                  </a:outerShdw>
                </a:effectLst>
              </a:rPr>
              <a:t>με</a:t>
            </a:r>
            <a:r>
              <a:rPr lang="en-GB" b="1" dirty="0">
                <a:effectLst>
                  <a:outerShdw blurRad="50800" dist="38100" algn="tr" rotWithShape="0">
                    <a:prstClr val="black">
                      <a:alpha val="40000"/>
                    </a:prstClr>
                  </a:outerShdw>
                </a:effectLst>
              </a:rPr>
              <a:t> </a:t>
            </a:r>
            <a:r>
              <a:rPr lang="el-GR" b="1" dirty="0" smtClean="0">
                <a:effectLst>
                  <a:outerShdw blurRad="50800" dist="38100" algn="tr" rotWithShape="0">
                    <a:prstClr val="black">
                      <a:alpha val="40000"/>
                    </a:prstClr>
                  </a:outerShdw>
                </a:effectLst>
              </a:rPr>
              <a:t/>
            </a:r>
            <a:br>
              <a:rPr lang="el-GR" b="1" dirty="0" smtClean="0">
                <a:effectLst>
                  <a:outerShdw blurRad="50800" dist="38100" algn="tr" rotWithShape="0">
                    <a:prstClr val="black">
                      <a:alpha val="40000"/>
                    </a:prstClr>
                  </a:outerShdw>
                </a:effectLst>
              </a:rPr>
            </a:br>
            <a:r>
              <a:rPr lang="en-GB" b="1" dirty="0" err="1" smtClean="0">
                <a:effectLst>
                  <a:outerShdw blurRad="50800" dist="38100" algn="tr" rotWithShape="0">
                    <a:prstClr val="black">
                      <a:alpha val="40000"/>
                    </a:prstClr>
                  </a:outerShdw>
                </a:effectLst>
              </a:rPr>
              <a:t>Ανθρώπινη</a:t>
            </a:r>
            <a:r>
              <a:rPr lang="en-GB" b="1" dirty="0" smtClean="0">
                <a:effectLst>
                  <a:outerShdw blurRad="50800" dist="38100" algn="tr" rotWithShape="0">
                    <a:prstClr val="black">
                      <a:alpha val="40000"/>
                    </a:prstClr>
                  </a:outerShdw>
                </a:effectLst>
              </a:rPr>
              <a:t> </a:t>
            </a:r>
            <a:r>
              <a:rPr lang="en-GB" b="1" dirty="0" err="1">
                <a:effectLst>
                  <a:outerShdw blurRad="50800" dist="38100" algn="tr" rotWithShape="0">
                    <a:prstClr val="black">
                      <a:alpha val="40000"/>
                    </a:prstClr>
                  </a:outerShdw>
                </a:effectLst>
              </a:rPr>
              <a:t>Αλυσίδα</a:t>
            </a:r>
            <a:endParaRPr lang="el-GR" dirty="0"/>
          </a:p>
        </p:txBody>
      </p:sp>
      <p:sp>
        <p:nvSpPr>
          <p:cNvPr id="3" name="2 - Θέση περιεχομένου"/>
          <p:cNvSpPr>
            <a:spLocks noGrp="1"/>
          </p:cNvSpPr>
          <p:nvPr>
            <p:ph idx="1"/>
          </p:nvPr>
        </p:nvSpPr>
        <p:spPr>
          <a:xfrm>
            <a:off x="342900" y="2133601"/>
            <a:ext cx="6172200" cy="3152779"/>
          </a:xfrm>
        </p:spPr>
        <p:txBody>
          <a:bodyPr>
            <a:normAutofit fontScale="85000" lnSpcReduction="10000"/>
          </a:bodyPr>
          <a:lstStyle/>
          <a:p>
            <a:pPr marL="0" indent="0" algn="just">
              <a:buNone/>
            </a:pPr>
            <a:r>
              <a:rPr lang="el-GR" spc="-150" dirty="0"/>
              <a:t>Κοίταξε </a:t>
            </a:r>
            <a:r>
              <a:rPr lang="el-GR" spc="-150" dirty="0" smtClean="0"/>
              <a:t>την </a:t>
            </a:r>
            <a:r>
              <a:rPr lang="el-GR" spc="-150" dirty="0"/>
              <a:t>εικόνα που δείχνει τον Αγαπητό να αποκαλύπτει την ταμπέλα "</a:t>
            </a:r>
            <a:r>
              <a:rPr lang="el-GR" b="1" spc="-150" dirty="0"/>
              <a:t>Μια Ευκαιρία στα Παιδιά</a:t>
            </a:r>
            <a:r>
              <a:rPr lang="el-GR" spc="-150" dirty="0"/>
              <a:t>". Τα παιδιά είναι πιασμένα από το χέρι. Όταν κάποιος πνίγεται, οι διασώστες πιάνονται με τον ίδιο τρόπο για να τον σώσουν, σχηματίζοντας </a:t>
            </a:r>
            <a:r>
              <a:rPr lang="el-GR" b="1" spc="-150" dirty="0"/>
              <a:t>ανθρώπινη αλυσίδα</a:t>
            </a:r>
            <a:r>
              <a:rPr lang="el-GR" spc="-150" dirty="0"/>
              <a:t>. Συζήτησε με ένα ναυαγοσώστη τα </a:t>
            </a:r>
            <a:r>
              <a:rPr lang="el-GR" spc="-150" dirty="0" smtClean="0"/>
              <a:t>πλεονεκτήματα και τα μειονεκτήματα της </a:t>
            </a:r>
            <a:r>
              <a:rPr lang="el-GR" spc="-150" dirty="0"/>
              <a:t>τεχνικής.</a:t>
            </a:r>
          </a:p>
        </p:txBody>
      </p:sp>
      <p:pic>
        <p:nvPicPr>
          <p:cNvPr id="2050" name="Picture 2" descr="C:\Users\Stathis\Desktop\Untitled-1 (1).jpg"/>
          <p:cNvPicPr>
            <a:picLocks noChangeAspect="1" noChangeArrowheads="1"/>
          </p:cNvPicPr>
          <p:nvPr/>
        </p:nvPicPr>
        <p:blipFill>
          <a:blip r:embed="rId3" cstate="print">
            <a:clrChange>
              <a:clrFrom>
                <a:srgbClr val="FFFFFF"/>
              </a:clrFrom>
              <a:clrTo>
                <a:srgbClr val="FFFFFF">
                  <a:alpha val="0"/>
                </a:srgbClr>
              </a:clrTo>
            </a:clrChange>
          </a:blip>
          <a:srcRect l="10374" t="12578" r="3696" b="16587"/>
          <a:stretch>
            <a:fillRect/>
          </a:stretch>
        </p:blipFill>
        <p:spPr bwMode="auto">
          <a:xfrm>
            <a:off x="0" y="5500694"/>
            <a:ext cx="6858000" cy="3643307"/>
          </a:xfrm>
          <a:prstGeom prst="rect">
            <a:avLst/>
          </a:prstGeom>
          <a:noFill/>
        </p:spPr>
      </p:pic>
      <p:pic>
        <p:nvPicPr>
          <p:cNvPr id="7" name="Picture 3" descr="C:\Users\Admin\Pictures\Logos\ACFC_logo.tif"/>
          <p:cNvPicPr>
            <a:picLocks noChangeAspect="1" noChangeArrowheads="1"/>
          </p:cNvPicPr>
          <p:nvPr/>
        </p:nvPicPr>
        <p:blipFill>
          <a:blip r:embed="rId4" cstate="print"/>
          <a:srcRect/>
          <a:stretch>
            <a:fillRect/>
          </a:stretch>
        </p:blipFill>
        <p:spPr bwMode="auto">
          <a:xfrm>
            <a:off x="3757377" y="4786314"/>
            <a:ext cx="2672019" cy="19288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sp>
        <p:nvSpPr>
          <p:cNvPr id="2" name="1 - Τίτλος"/>
          <p:cNvSpPr>
            <a:spLocks noGrp="1"/>
          </p:cNvSpPr>
          <p:nvPr>
            <p:ph type="title"/>
          </p:nvPr>
        </p:nvSpPr>
        <p:spPr/>
        <p:txBody>
          <a:bodyPr/>
          <a:lstStyle/>
          <a:p>
            <a:r>
              <a:rPr lang="en-GB" b="1" dirty="0" err="1">
                <a:effectLst>
                  <a:outerShdw blurRad="50800" dist="38100" algn="tr" rotWithShape="0">
                    <a:prstClr val="black">
                      <a:alpha val="40000"/>
                    </a:prstClr>
                  </a:outerShdw>
                </a:effectLst>
              </a:rPr>
              <a:t>Θεατρικό</a:t>
            </a:r>
            <a:r>
              <a:rPr lang="en-GB" b="1" dirty="0">
                <a:effectLst>
                  <a:outerShdw blurRad="50800" dist="38100" algn="tr" rotWithShape="0">
                    <a:prstClr val="black">
                      <a:alpha val="40000"/>
                    </a:prstClr>
                  </a:outerShdw>
                </a:effectLst>
              </a:rPr>
              <a:t> </a:t>
            </a:r>
            <a:r>
              <a:rPr lang="en-GB" b="1" dirty="0" err="1">
                <a:effectLst>
                  <a:outerShdw blurRad="50800" dist="38100" algn="tr" rotWithShape="0">
                    <a:prstClr val="black">
                      <a:alpha val="40000"/>
                    </a:prstClr>
                  </a:outerShdw>
                </a:effectLst>
              </a:rPr>
              <a:t>Παιχνίδι</a:t>
            </a:r>
            <a:endParaRPr lang="el-GR" dirty="0"/>
          </a:p>
        </p:txBody>
      </p:sp>
      <p:sp>
        <p:nvSpPr>
          <p:cNvPr id="3" name="2 - Θέση περιεχομένου"/>
          <p:cNvSpPr>
            <a:spLocks noGrp="1"/>
          </p:cNvSpPr>
          <p:nvPr>
            <p:ph idx="1"/>
          </p:nvPr>
        </p:nvSpPr>
        <p:spPr>
          <a:xfrm>
            <a:off x="342900" y="6833698"/>
            <a:ext cx="6172200" cy="2024582"/>
          </a:xfrm>
        </p:spPr>
        <p:txBody>
          <a:bodyPr>
            <a:normAutofit fontScale="55000" lnSpcReduction="20000"/>
          </a:bodyPr>
          <a:lstStyle/>
          <a:p>
            <a:pPr marL="0" indent="0" algn="just">
              <a:buNone/>
            </a:pPr>
            <a:r>
              <a:rPr lang="el-GR" dirty="0"/>
              <a:t>Φαντάσου ότι </a:t>
            </a:r>
            <a:r>
              <a:rPr lang="el-GR" b="1" dirty="0"/>
              <a:t>εσύ και οι φίλοι σου</a:t>
            </a:r>
            <a:r>
              <a:rPr lang="el-GR" dirty="0"/>
              <a:t> </a:t>
            </a:r>
            <a:r>
              <a:rPr lang="el-GR" b="1" dirty="0"/>
              <a:t>είσαστε οι ήρωες του παραμυθιού</a:t>
            </a:r>
            <a:r>
              <a:rPr lang="el-GR" dirty="0"/>
              <a:t>. Παίξτε κάθε φορά το ίδιο θεατρικό παιχνίδι υποδυόμενοι διαφορετικούς ρόλους. Στο τέλος της παράστασης, συζητήστε πώς νιώσατε από τον τρόπο που σας συμπεριφέρθηκαν οι άλλοι. Κουβεντιάστε </a:t>
            </a:r>
            <a:r>
              <a:rPr lang="el-GR" b="1" dirty="0"/>
              <a:t>πώς θα νιώθατε αν σας συνέβαινε το ίδιο πράγμα στην αληθινή ζωή</a:t>
            </a:r>
            <a:r>
              <a:rPr lang="el-GR" dirty="0"/>
              <a:t>, με ποιους τρόπους θα μπορούσατε να αποφύγετε τις δυσάρεστες εμπειρίες και να ευνοήσετε τις ευχάριστες.</a:t>
            </a:r>
          </a:p>
          <a:p>
            <a:pPr marL="0" indent="0">
              <a:buNone/>
            </a:pPr>
            <a:endParaRPr lang="el-GR" dirty="0"/>
          </a:p>
        </p:txBody>
      </p:sp>
      <p:pic>
        <p:nvPicPr>
          <p:cNvPr id="4098" name="Picture 2" descr="ΛΟΥΚΟΥΜΙΑ"/>
          <p:cNvPicPr>
            <a:picLocks noChangeAspect="1" noChangeArrowheads="1"/>
          </p:cNvPicPr>
          <p:nvPr/>
        </p:nvPicPr>
        <p:blipFill>
          <a:blip r:embed="rId3"/>
          <a:srcRect/>
          <a:stretch>
            <a:fillRect/>
          </a:stretch>
        </p:blipFill>
        <p:spPr bwMode="auto">
          <a:xfrm>
            <a:off x="-24" y="1643042"/>
            <a:ext cx="6858024"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athis\Desktop\background-19.jpg"/>
          <p:cNvPicPr>
            <a:picLocks noChangeAspect="1" noChangeArrowheads="1"/>
          </p:cNvPicPr>
          <p:nvPr/>
        </p:nvPicPr>
        <p:blipFill>
          <a:blip r:embed="rId2"/>
          <a:srcRect/>
          <a:stretch>
            <a:fillRect/>
          </a:stretch>
        </p:blipFill>
        <p:spPr bwMode="auto">
          <a:xfrm rot="5400000">
            <a:off x="-1143000" y="1143000"/>
            <a:ext cx="9144002" cy="6858002"/>
          </a:xfrm>
          <a:prstGeom prst="rect">
            <a:avLst/>
          </a:prstGeom>
          <a:noFill/>
        </p:spPr>
      </p:pic>
      <p:pic>
        <p:nvPicPr>
          <p:cNvPr id="4098" name="Picture 2" descr="C:\Users\Stathis\Pictures\1 σκίτσα βιβλίων\15 Αγαπητός σκίτσα\2 Αγαπητός Έγχρωμα\2 κύκλος αλυσίδας.jpg"/>
          <p:cNvPicPr>
            <a:picLocks noChangeAspect="1" noChangeArrowheads="1"/>
          </p:cNvPicPr>
          <p:nvPr/>
        </p:nvPicPr>
        <p:blipFill>
          <a:blip r:embed="rId3">
            <a:clrChange>
              <a:clrFrom>
                <a:srgbClr val="FFFFFF"/>
              </a:clrFrom>
              <a:clrTo>
                <a:srgbClr val="FFFFFF">
                  <a:alpha val="0"/>
                </a:srgbClr>
              </a:clrTo>
            </a:clrChange>
          </a:blip>
          <a:srcRect l="8421" t="5227" r="4641" b="34630"/>
          <a:stretch>
            <a:fillRect/>
          </a:stretch>
        </p:blipFill>
        <p:spPr bwMode="auto">
          <a:xfrm>
            <a:off x="1" y="-32"/>
            <a:ext cx="6857999" cy="9144000"/>
          </a:xfrm>
          <a:prstGeom prst="rect">
            <a:avLst/>
          </a:prstGeom>
          <a:noFill/>
        </p:spPr>
      </p:pic>
      <p:sp>
        <p:nvSpPr>
          <p:cNvPr id="2" name="1 - Τίτλος"/>
          <p:cNvSpPr>
            <a:spLocks noGrp="1"/>
          </p:cNvSpPr>
          <p:nvPr>
            <p:ph type="title"/>
          </p:nvPr>
        </p:nvSpPr>
        <p:spPr>
          <a:xfrm>
            <a:off x="0" y="0"/>
            <a:ext cx="6858000" cy="1524000"/>
          </a:xfrm>
        </p:spPr>
        <p:txBody>
          <a:bodyPr/>
          <a:lstStyle/>
          <a:p>
            <a:r>
              <a:rPr lang="el-GR" b="1" dirty="0" smtClean="0"/>
              <a:t>Τέλος</a:t>
            </a:r>
            <a:endParaRPr lang="el-G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Pictures\1 σκίτσα βιβλίων\15 Αγαπητός σκίτσα\2 Αγαπητός Έγχρωμα\1 Αγαπητός.jpg"/>
          <p:cNvPicPr>
            <a:picLocks noChangeAspect="1" noChangeArrowheads="1"/>
          </p:cNvPicPr>
          <p:nvPr/>
        </p:nvPicPr>
        <p:blipFill>
          <a:blip r:embed="rId3" cstate="print"/>
          <a:srcRect l="3359" t="2417" r="8343" b="3967"/>
          <a:stretch>
            <a:fillRect/>
          </a:stretch>
        </p:blipFill>
        <p:spPr bwMode="auto">
          <a:xfrm>
            <a:off x="0" y="35496"/>
            <a:ext cx="6858000" cy="9108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1 σκίτσα βιβλίων\15 Αγαπητός σκίτσα\2 Αγαπητός Έγχρωμα\2 Φοβέρας.jpg"/>
          <p:cNvPicPr>
            <a:picLocks noChangeAspect="1" noChangeArrowheads="1"/>
          </p:cNvPicPr>
          <p:nvPr/>
        </p:nvPicPr>
        <p:blipFill>
          <a:blip r:embed="rId3" cstate="print"/>
          <a:srcRect l="3911" b="3269"/>
          <a:stretch>
            <a:fillRect/>
          </a:stretch>
        </p:blipFill>
        <p:spPr bwMode="auto">
          <a:xfrm>
            <a:off x="44625" y="-36512"/>
            <a:ext cx="6840760" cy="87129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Pictures\1 σκίτσα βιβλίων\15 Αγαπητός σκίτσα\2 Αγαπητός Έγχρωμα\3 Ακριβή.jpg"/>
          <p:cNvPicPr>
            <a:picLocks noChangeAspect="1" noChangeArrowheads="1"/>
          </p:cNvPicPr>
          <p:nvPr/>
        </p:nvPicPr>
        <p:blipFill>
          <a:blip r:embed="rId3" cstate="print">
            <a:clrChange>
              <a:clrFrom>
                <a:srgbClr val="DBF5F6"/>
              </a:clrFrom>
              <a:clrTo>
                <a:srgbClr val="DBF5F6">
                  <a:alpha val="0"/>
                </a:srgbClr>
              </a:clrTo>
            </a:clrChange>
          </a:blip>
          <a:srcRect l="1613" t="1635" r="3208" b="264"/>
          <a:stretch>
            <a:fillRect/>
          </a:stretch>
        </p:blipFill>
        <p:spPr bwMode="auto">
          <a:xfrm>
            <a:off x="0" y="-1"/>
            <a:ext cx="6858000" cy="92467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Pictures\1 σκίτσα βιβλίων\15 Αγαπητός σκίτσα\2 Αγαπητός Έγχρωμα\4 Σεβαστός.jpg"/>
          <p:cNvPicPr>
            <a:picLocks noChangeAspect="1" noChangeArrowheads="1"/>
          </p:cNvPicPr>
          <p:nvPr/>
        </p:nvPicPr>
        <p:blipFill>
          <a:blip r:embed="rId3" cstate="print"/>
          <a:srcRect/>
          <a:stretch>
            <a:fillRect/>
          </a:stretch>
        </p:blipFill>
        <p:spPr bwMode="auto">
          <a:xfrm>
            <a:off x="0" y="0"/>
            <a:ext cx="6858000" cy="86890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Pictures\1 σκίτσα βιβλίων\15 Αγαπητός σκίτσα\2 Αγαπητός Έγχρωμα\5 Φιλιώ.jpg"/>
          <p:cNvPicPr>
            <a:picLocks noChangeAspect="1" noChangeArrowheads="1"/>
          </p:cNvPicPr>
          <p:nvPr/>
        </p:nvPicPr>
        <p:blipFill>
          <a:blip r:embed="rId3" cstate="print">
            <a:clrChange>
              <a:clrFrom>
                <a:srgbClr val="FAB6B7"/>
              </a:clrFrom>
              <a:clrTo>
                <a:srgbClr val="FAB6B7">
                  <a:alpha val="0"/>
                </a:srgbClr>
              </a:clrTo>
            </a:clrChange>
          </a:blip>
          <a:srcRect l="2275" t="3979" b="-1264"/>
          <a:stretch>
            <a:fillRect/>
          </a:stretch>
        </p:blipFill>
        <p:spPr bwMode="auto">
          <a:xfrm>
            <a:off x="69541" y="221011"/>
            <a:ext cx="6645607" cy="82100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Pictures\1 σκίτσα βιβλίων\15 Αγαπητός σκίτσα\2 Αγαπητός Έγχρωμα\6 Ζήλιας.jpg"/>
          <p:cNvPicPr>
            <a:picLocks noChangeAspect="1" noChangeArrowheads="1"/>
          </p:cNvPicPr>
          <p:nvPr/>
        </p:nvPicPr>
        <p:blipFill>
          <a:blip r:embed="rId3" cstate="print"/>
          <a:srcRect/>
          <a:stretch>
            <a:fillRect/>
          </a:stretch>
        </p:blipFill>
        <p:spPr bwMode="auto">
          <a:xfrm>
            <a:off x="0" y="0"/>
            <a:ext cx="6858000" cy="86099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Pictures\1 σκίτσα βιβλίων\15 Αγαπητός σκίτσα\2 Αγαπητός Έγχρωμα\7 Σώστης.jpg"/>
          <p:cNvPicPr>
            <a:picLocks noChangeAspect="1" noChangeArrowheads="1"/>
          </p:cNvPicPr>
          <p:nvPr/>
        </p:nvPicPr>
        <p:blipFill>
          <a:blip r:embed="rId3" cstate="print"/>
          <a:srcRect l="3776" t="4508" r="3073" b="4197"/>
          <a:stretch>
            <a:fillRect/>
          </a:stretch>
        </p:blipFill>
        <p:spPr bwMode="auto">
          <a:xfrm>
            <a:off x="-25" y="-32"/>
            <a:ext cx="6858025" cy="84335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Pictures\1 σκίτσα βιβλίων\15 Αγαπητός σκίτσα\2 Αγαπητός Έγχρωμα\8 Σώστης CPR.jpg"/>
          <p:cNvPicPr>
            <a:picLocks noChangeAspect="1" noChangeArrowheads="1"/>
          </p:cNvPicPr>
          <p:nvPr/>
        </p:nvPicPr>
        <p:blipFill>
          <a:blip r:embed="rId3" cstate="print"/>
          <a:srcRect l="3641" t="2969" r="3807" b="3544"/>
          <a:stretch>
            <a:fillRect/>
          </a:stretch>
        </p:blipFill>
        <p:spPr bwMode="auto">
          <a:xfrm>
            <a:off x="-24" y="-33"/>
            <a:ext cx="6858024" cy="85725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1162</Words>
  <Application>Microsoft Office PowerPoint</Application>
  <PresentationFormat>Προβολή στην οθόνη (4:3)</PresentationFormat>
  <Paragraphs>175</Paragraphs>
  <Slides>18</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 Ώρα για Παιχνίδι!</vt:lpstr>
      <vt:lpstr> Βρες το Σωστό</vt:lpstr>
      <vt:lpstr> Αλυσίδα Επιβίωσης Πνιγμού</vt:lpstr>
      <vt:lpstr>Διάσωση με  Ανθρώπινη Αλυσίδα</vt:lpstr>
      <vt:lpstr>Θεατρικό Παιχνίδι</vt:lpstr>
      <vt:lpstr>Τέλος</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Stathis Avramidis</dc:creator>
  <cp:lastModifiedBy>Stathis Avramidis</cp:lastModifiedBy>
  <cp:revision>68</cp:revision>
  <dcterms:created xsi:type="dcterms:W3CDTF">2016-04-06T10:07:42Z</dcterms:created>
  <dcterms:modified xsi:type="dcterms:W3CDTF">2016-04-11T08:40:36Z</dcterms:modified>
</cp:coreProperties>
</file>